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86" r:id="rId9"/>
    <p:sldId id="263" r:id="rId10"/>
    <p:sldId id="264" r:id="rId11"/>
    <p:sldId id="310" r:id="rId12"/>
    <p:sldId id="262" r:id="rId13"/>
    <p:sldId id="265" r:id="rId14"/>
    <p:sldId id="268" r:id="rId15"/>
    <p:sldId id="311" r:id="rId16"/>
    <p:sldId id="312" r:id="rId17"/>
    <p:sldId id="269" r:id="rId18"/>
    <p:sldId id="271" r:id="rId19"/>
    <p:sldId id="273" r:id="rId20"/>
    <p:sldId id="313" r:id="rId21"/>
    <p:sldId id="274" r:id="rId22"/>
    <p:sldId id="275" r:id="rId23"/>
    <p:sldId id="276" r:id="rId24"/>
    <p:sldId id="314" r:id="rId25"/>
    <p:sldId id="277" r:id="rId26"/>
    <p:sldId id="278" r:id="rId27"/>
    <p:sldId id="280" r:id="rId28"/>
    <p:sldId id="279" r:id="rId29"/>
    <p:sldId id="315" r:id="rId30"/>
    <p:sldId id="282" r:id="rId31"/>
    <p:sldId id="283" r:id="rId32"/>
    <p:sldId id="285" r:id="rId33"/>
    <p:sldId id="316" r:id="rId34"/>
    <p:sldId id="284" r:id="rId35"/>
    <p:sldId id="317" r:id="rId36"/>
    <p:sldId id="288" r:id="rId37"/>
    <p:sldId id="290" r:id="rId38"/>
    <p:sldId id="292" r:id="rId39"/>
    <p:sldId id="298" r:id="rId40"/>
    <p:sldId id="300" r:id="rId41"/>
    <p:sldId id="297" r:id="rId42"/>
    <p:sldId id="301" r:id="rId43"/>
    <p:sldId id="307" r:id="rId44"/>
    <p:sldId id="308" r:id="rId45"/>
    <p:sldId id="305" r:id="rId46"/>
    <p:sldId id="302" r:id="rId47"/>
    <p:sldId id="303" r:id="rId48"/>
    <p:sldId id="309" r:id="rId4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_tradnl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C2D4C1-909F-40E9-9771-BEB75DEAFD4E}" type="datetimeFigureOut">
              <a:rPr lang="es-ES_tradnl" smtClean="0"/>
              <a:pPr/>
              <a:t>13/12/2012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AEAC5C-E93A-4031-913C-BC4D3908CA87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576064"/>
          </a:xfrm>
        </p:spPr>
        <p:txBody>
          <a:bodyPr>
            <a:normAutofit fontScale="77500" lnSpcReduction="20000"/>
          </a:bodyPr>
          <a:lstStyle/>
          <a:p>
            <a:endParaRPr lang="es-ES_tradnl" dirty="0" smtClean="0"/>
          </a:p>
          <a:p>
            <a:endParaRPr lang="es-ES_tradnl" dirty="0"/>
          </a:p>
          <a:p>
            <a:r>
              <a:rPr lang="es-ES_tradnl" sz="1200" dirty="0" smtClean="0"/>
              <a:t>Guillermo Hasbun. Derechos reservados. 2012.</a:t>
            </a:r>
            <a:endParaRPr lang="es-ES_tradnl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Errores Gerenciales que Afectan la Productividad</a:t>
            </a:r>
            <a:endParaRPr lang="es-ES_tradnl" dirty="0"/>
          </a:p>
        </p:txBody>
      </p:sp>
      <p:pic>
        <p:nvPicPr>
          <p:cNvPr id="51202" name="Picture 2" descr="http://www.macrobusiness.com.au/wp-content/uploads/2012/10/productivit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80928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lo ocasiona</a:t>
            </a:r>
            <a:r>
              <a:rPr lang="en-US" dirty="0" smtClean="0"/>
              <a:t>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Ofrece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sensaci</a:t>
            </a:r>
            <a:r>
              <a:rPr lang="es-ES_tradnl" dirty="0" err="1" smtClean="0"/>
              <a:t>ón</a:t>
            </a:r>
            <a:r>
              <a:rPr lang="es-ES_tradnl" dirty="0" smtClean="0"/>
              <a:t> de ser indispensable.</a:t>
            </a:r>
          </a:p>
          <a:p>
            <a:r>
              <a:rPr lang="es-ES_tradnl" dirty="0" smtClean="0"/>
              <a:t>Hay inseguridad laboral.</a:t>
            </a:r>
          </a:p>
          <a:p>
            <a:r>
              <a:rPr lang="es-ES_tradnl" dirty="0" smtClean="0"/>
              <a:t>No planifico mi tiempo para capacitar y delegar.</a:t>
            </a:r>
          </a:p>
          <a:p>
            <a:r>
              <a:rPr lang="es-ES_tradnl" dirty="0" smtClean="0"/>
              <a:t>Creer que nadie lo puede hacer.</a:t>
            </a:r>
          </a:p>
          <a:p>
            <a:r>
              <a:rPr lang="es-ES_tradnl" dirty="0" smtClean="0"/>
              <a:t>Mala experiencia en el pasado.</a:t>
            </a:r>
          </a:p>
          <a:p>
            <a:r>
              <a:rPr lang="es-ES_tradnl" dirty="0" smtClean="0"/>
              <a:t>No tener el personal adecuado.</a:t>
            </a:r>
          </a:p>
          <a:p>
            <a:r>
              <a:rPr lang="es-ES_tradnl" dirty="0" smtClean="0"/>
              <a:t>No hay descripciones y requisitos de cada puesto acorde a las funciones del mismo.</a:t>
            </a:r>
          </a:p>
          <a:p>
            <a:r>
              <a:rPr lang="es-ES_tradnl" dirty="0" smtClean="0"/>
              <a:t>Falta de recursos.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Delegación en el A.T.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“Además escoge tú de entre todo el pueblo varones </a:t>
            </a:r>
            <a:r>
              <a:rPr lang="es-ES_tradnl" b="1" i="1" dirty="0" smtClean="0"/>
              <a:t>de virtud, temerosos de Dios, varones de verdad, que aborrezcan la avaricia</a:t>
            </a:r>
            <a:r>
              <a:rPr lang="es-ES_tradnl" dirty="0" smtClean="0"/>
              <a:t>; y ponlos sobre el pueblo por jefes de millares, de centenas, de cincuenta y de diez. </a:t>
            </a:r>
            <a:r>
              <a:rPr lang="es-ES_tradnl" b="1" i="1" dirty="0" smtClean="0"/>
              <a:t>Ellos juzgarán al pueblo </a:t>
            </a:r>
            <a:r>
              <a:rPr lang="es-ES_tradnl" dirty="0" smtClean="0"/>
              <a:t>en todo tiempo; y todo </a:t>
            </a:r>
            <a:r>
              <a:rPr lang="es-ES_tradnl" b="1" i="1" dirty="0" smtClean="0"/>
              <a:t>asunto grave </a:t>
            </a:r>
            <a:r>
              <a:rPr lang="es-ES_tradnl" dirty="0" smtClean="0"/>
              <a:t>lo traerán a ti, y ellos juzgarán todo asunto pequeño. Así </a:t>
            </a:r>
            <a:r>
              <a:rPr lang="es-ES_tradnl" b="1" i="1" dirty="0" smtClean="0"/>
              <a:t>aliviarás la carga de sobre ti,</a:t>
            </a:r>
            <a:r>
              <a:rPr lang="es-ES_tradnl" dirty="0" smtClean="0"/>
              <a:t> y la llevarán ellos contigo.” </a:t>
            </a:r>
          </a:p>
          <a:p>
            <a:pPr lvl="1"/>
            <a:r>
              <a:rPr lang="es-ES_tradnl" dirty="0" err="1" smtClean="0"/>
              <a:t>Exodo</a:t>
            </a:r>
            <a:r>
              <a:rPr lang="es-ES_tradnl" dirty="0" smtClean="0"/>
              <a:t> 18:20-22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es-ES_tradnl" dirty="0" smtClean="0"/>
              <a:t>3. No Promover el Desarrollo </a:t>
            </a:r>
            <a:br>
              <a:rPr lang="es-ES_tradnl" dirty="0" smtClean="0"/>
            </a:br>
            <a:r>
              <a:rPr lang="es-ES_tradnl" dirty="0" smtClean="0"/>
              <a:t>del Equipo de Trabajo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Promueve la monotonía.</a:t>
            </a:r>
          </a:p>
          <a:p>
            <a:r>
              <a:rPr lang="es-ES_tradnl" sz="3200" dirty="0" smtClean="0"/>
              <a:t>No satisface la necesidad de realización según la pirámide de </a:t>
            </a:r>
            <a:r>
              <a:rPr lang="es-ES_tradnl" sz="3200" dirty="0" err="1" smtClean="0"/>
              <a:t>Maslow</a:t>
            </a:r>
            <a:r>
              <a:rPr lang="es-ES_tradnl" sz="3200" dirty="0" smtClean="0"/>
              <a:t>.</a:t>
            </a:r>
          </a:p>
          <a:p>
            <a:r>
              <a:rPr lang="es-ES_tradnl" sz="3200" dirty="0" smtClean="0"/>
              <a:t>Promueve el descontento.</a:t>
            </a:r>
          </a:p>
          <a:p>
            <a:r>
              <a:rPr lang="es-ES_tradnl" sz="3200" dirty="0" smtClean="0"/>
              <a:t>No fomenta la creatividad del individuo.</a:t>
            </a:r>
          </a:p>
          <a:p>
            <a:r>
              <a:rPr lang="es-ES_tradnl" sz="3200" dirty="0" smtClean="0"/>
              <a:t>Se vuelve una operación con baja productividad.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lo ocasiona</a:t>
            </a:r>
            <a:r>
              <a:rPr lang="en-US" dirty="0" smtClean="0"/>
              <a:t>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Falta de una visión humana de la Gerencia.</a:t>
            </a:r>
          </a:p>
          <a:p>
            <a:r>
              <a:rPr lang="es-ES_tradnl" dirty="0" smtClean="0"/>
              <a:t>Tener una visión muy </a:t>
            </a:r>
            <a:r>
              <a:rPr lang="es-ES_tradnl" dirty="0" err="1" smtClean="0"/>
              <a:t>maternalista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Falta de un plan de sucesión.</a:t>
            </a:r>
          </a:p>
          <a:p>
            <a:r>
              <a:rPr lang="es-ES_tradnl" dirty="0" smtClean="0"/>
              <a:t>Falta de un plan de entrenamiento y mejora continua.</a:t>
            </a:r>
          </a:p>
          <a:p>
            <a:r>
              <a:rPr lang="es-ES_tradnl" dirty="0" smtClean="0"/>
              <a:t>Visualizarse como jefe y             </a:t>
            </a:r>
          </a:p>
          <a:p>
            <a:pPr>
              <a:buNone/>
            </a:pPr>
            <a:r>
              <a:rPr lang="es-ES_tradnl" dirty="0" smtClean="0"/>
              <a:t>    no como Coach.</a:t>
            </a:r>
          </a:p>
          <a:p>
            <a:endParaRPr lang="es-ES_tradnl" sz="2800" dirty="0"/>
          </a:p>
        </p:txBody>
      </p:sp>
      <p:pic>
        <p:nvPicPr>
          <p:cNvPr id="16386" name="Picture 2" descr="http://t3.gstatic.com/images?q=tbn:ANd9GcTKdx12U7zWiNEKypPZL7_utvNe8hn0L_kXBuEu29asyxsCUg3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077072"/>
            <a:ext cx="2266950" cy="1933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84785"/>
            <a:ext cx="4040188" cy="864096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La Productividad es proporcional a los hábitos de trabajo.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s-ES_tradnl" sz="800" dirty="0" smtClean="0">
                <a:solidFill>
                  <a:schemeClr val="bg1"/>
                </a:solidFill>
              </a:rPr>
              <a:t>.</a:t>
            </a:r>
            <a:endParaRPr lang="es-ES_tradnl" sz="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420887"/>
            <a:ext cx="4040188" cy="37052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3200" dirty="0" smtClean="0"/>
              <a:t>Resultados</a:t>
            </a:r>
            <a:endParaRPr lang="es-ES_tradnl" sz="3200" dirty="0"/>
          </a:p>
          <a:p>
            <a:pPr marL="457200" indent="-457200">
              <a:buFont typeface="+mj-lt"/>
              <a:buAutoNum type="arabicPeriod"/>
            </a:pPr>
            <a:r>
              <a:rPr lang="es-ES_tradnl" sz="3200" dirty="0" smtClean="0"/>
              <a:t>Hábitos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200" dirty="0" smtClean="0"/>
              <a:t>Conducta</a:t>
            </a:r>
            <a:endParaRPr lang="es-ES_tradnl" sz="3200" dirty="0"/>
          </a:p>
          <a:p>
            <a:pPr marL="457200" indent="-457200">
              <a:buFont typeface="+mj-lt"/>
              <a:buAutoNum type="arabicPeriod"/>
            </a:pPr>
            <a:r>
              <a:rPr lang="es-ES_tradnl" sz="3200" dirty="0" smtClean="0"/>
              <a:t>Motivación</a:t>
            </a:r>
            <a:endParaRPr lang="es-ES_tradnl" sz="3200" dirty="0"/>
          </a:p>
          <a:p>
            <a:pPr marL="457200" indent="-457200">
              <a:buFont typeface="+mj-lt"/>
              <a:buAutoNum type="arabicPeriod"/>
            </a:pPr>
            <a:r>
              <a:rPr lang="es-ES_tradnl" sz="3200" dirty="0" smtClean="0"/>
              <a:t>Pensamiento</a:t>
            </a:r>
            <a:endParaRPr lang="es-ES_tradnl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s-ES_tradnl" sz="800" dirty="0" smtClean="0">
                <a:solidFill>
                  <a:schemeClr val="bg1"/>
                </a:solidFill>
              </a:rPr>
              <a:t>.</a:t>
            </a:r>
            <a:endParaRPr lang="es-ES_tradnl" sz="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4. Enfocarse en los Resultados </a:t>
            </a:r>
            <a:br>
              <a:rPr lang="es-ES_tradnl" dirty="0" smtClean="0"/>
            </a:br>
            <a:r>
              <a:rPr lang="es-ES_tradnl" dirty="0" smtClean="0"/>
              <a:t>y no en las Motivaciones</a:t>
            </a:r>
            <a:endParaRPr lang="es-ES_tradnl" dirty="0"/>
          </a:p>
        </p:txBody>
      </p:sp>
      <p:pic>
        <p:nvPicPr>
          <p:cNvPr id="2050" name="Picture 2" descr="http://t0.gstatic.com/images?q=tbn:ANd9GcTmOSNDQ9I3-OaQNpWcWWQbZ6gbsONjZKfIHU4UwYLrr8PEAEF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348880"/>
            <a:ext cx="2897200" cy="391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lo ocasiona?</a:t>
            </a:r>
            <a:endParaRPr lang="es-ES_trad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Presión de la alta dirección hacia los resultados.</a:t>
            </a:r>
          </a:p>
          <a:p>
            <a:r>
              <a:rPr lang="es-ES_tradnl" sz="3200" dirty="0" smtClean="0"/>
              <a:t>Perder de vista el factor humano de la gerencia.</a:t>
            </a:r>
          </a:p>
          <a:p>
            <a:r>
              <a:rPr lang="es-ES_tradnl" sz="3200" dirty="0" smtClean="0"/>
              <a:t>No tener una política de puertas abiertas.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sz="3200" baseline="30000" dirty="0" smtClean="0"/>
              <a:t>“</a:t>
            </a:r>
            <a:r>
              <a:rPr lang="es-ES_tradnl" sz="3200" dirty="0" smtClean="0"/>
              <a:t>Nada hagáis por contienda o por vanagloria; antes bien con humildad, estimando cada uno a los demás como superiores a él mismo; </a:t>
            </a:r>
            <a:r>
              <a:rPr lang="es-ES_tradnl" sz="3200" baseline="30000" dirty="0" smtClean="0"/>
              <a:t> </a:t>
            </a:r>
            <a:r>
              <a:rPr lang="es-ES_tradnl" sz="3200" dirty="0" smtClean="0"/>
              <a:t>no mirando cada uno por lo suyo propio, </a:t>
            </a:r>
            <a:r>
              <a:rPr lang="es-ES_tradnl" sz="3200" b="1" i="1" dirty="0" smtClean="0"/>
              <a:t>sino cada cual también por lo de los otros.</a:t>
            </a:r>
            <a:r>
              <a:rPr lang="es-ES_tradnl" sz="3200" dirty="0" smtClean="0"/>
              <a:t>”</a:t>
            </a:r>
          </a:p>
          <a:p>
            <a:pPr lvl="1"/>
            <a:r>
              <a:rPr lang="es-ES_tradnl" dirty="0" smtClean="0"/>
              <a:t>Filipenses 2:3-4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200" dirty="0" smtClean="0"/>
              <a:t>“Porque cual es su </a:t>
            </a:r>
            <a:r>
              <a:rPr lang="es-ES_tradnl" sz="3200" b="1" dirty="0" smtClean="0"/>
              <a:t>pensamiento</a:t>
            </a:r>
            <a:r>
              <a:rPr lang="es-ES_tradnl" sz="3200" dirty="0" smtClean="0"/>
              <a:t> en su corazón, tal es él. Come y bebe, te dirá; </a:t>
            </a:r>
            <a:r>
              <a:rPr lang="es-ES_tradnl" sz="3200" b="1" i="1" dirty="0" smtClean="0"/>
              <a:t>mas su corazón no está contigo</a:t>
            </a:r>
            <a:r>
              <a:rPr lang="es-ES_tradnl" sz="3200" dirty="0" smtClean="0"/>
              <a:t>.”</a:t>
            </a:r>
          </a:p>
          <a:p>
            <a:pPr lvl="1"/>
            <a:r>
              <a:rPr lang="es-ES_tradnl" dirty="0" smtClean="0"/>
              <a:t>Proverbios 23:7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5. Dirigir a todos de la misma forma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Se quiere evitar la confrontación</a:t>
            </a:r>
          </a:p>
          <a:p>
            <a:pPr lvl="1"/>
            <a:r>
              <a:rPr lang="es-ES_tradnl" dirty="0" smtClean="0"/>
              <a:t>Ataque conjunto a inocentes y culpables</a:t>
            </a:r>
          </a:p>
          <a:p>
            <a:pPr lvl="1"/>
            <a:r>
              <a:rPr lang="es-ES_tradnl" dirty="0" smtClean="0"/>
              <a:t>Administración en grupo.</a:t>
            </a:r>
          </a:p>
          <a:p>
            <a:r>
              <a:rPr lang="es-ES_tradnl" dirty="0" smtClean="0"/>
              <a:t>Es más fácil y requiere menos esfuerzo.</a:t>
            </a:r>
          </a:p>
          <a:p>
            <a:r>
              <a:rPr lang="es-ES_tradnl" dirty="0" smtClean="0"/>
              <a:t>Cada empleado posee características de personalidad y aprendizaje únicas.</a:t>
            </a:r>
          </a:p>
          <a:p>
            <a:pPr lvl="1"/>
            <a:r>
              <a:rPr lang="es-ES_tradnl" dirty="0" smtClean="0"/>
              <a:t>Liderazgo Situacional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Liderazgo Situacional</a:t>
            </a:r>
            <a:endParaRPr lang="es-ES_tradnl" dirty="0"/>
          </a:p>
        </p:txBody>
      </p:sp>
      <p:pic>
        <p:nvPicPr>
          <p:cNvPr id="3" name="Picture 2" descr="http://www.eumed.net/libros-gratis/2007a/231/Comportamiento%20Organizacional002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793029" cy="4338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Arte de </a:t>
            </a:r>
            <a:r>
              <a:rPr lang="es-ES_tradnl" dirty="0" err="1" smtClean="0"/>
              <a:t>Gerenciar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“</a:t>
            </a:r>
            <a:r>
              <a:rPr lang="es-ES_tradnl" dirty="0" err="1" smtClean="0"/>
              <a:t>Gerenciar</a:t>
            </a:r>
            <a:r>
              <a:rPr lang="es-ES_tradnl" dirty="0" smtClean="0"/>
              <a:t> es el </a:t>
            </a:r>
            <a:r>
              <a:rPr lang="es-ES_tradnl" b="1" i="1" dirty="0" smtClean="0"/>
              <a:t>arte de administrar los recursos </a:t>
            </a:r>
            <a:r>
              <a:rPr lang="es-ES_tradnl" dirty="0" smtClean="0"/>
              <a:t>humanos, financieros y técnicos, tangibles e intangibles de una empresa u organización, en un tiempo determinado, </a:t>
            </a:r>
            <a:r>
              <a:rPr lang="es-ES_tradnl" b="1" i="1" dirty="0" smtClean="0"/>
              <a:t>para alcanzar un objetivo específico.”</a:t>
            </a:r>
            <a:endParaRPr lang="es-ES_tradnl" b="1" i="1" dirty="0"/>
          </a:p>
        </p:txBody>
      </p:sp>
      <p:pic>
        <p:nvPicPr>
          <p:cNvPr id="25602" name="Picture 2" descr="http://t2.gstatic.com/images?q=tbn:ANd9GcS-HkHEfsfj7fJZRGcyMFxgOzZnB1Cv1-wwsTlalQ0SkLTjeq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17032"/>
            <a:ext cx="3216935" cy="2409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_tradnl" b="1" dirty="0" smtClean="0"/>
          </a:p>
          <a:p>
            <a:r>
              <a:rPr lang="es-ES_tradnl" dirty="0" smtClean="0"/>
              <a:t>“De manera que yo, hermanos, no pude hablaros como a </a:t>
            </a:r>
            <a:r>
              <a:rPr lang="es-ES_tradnl" b="1" i="1" dirty="0" smtClean="0"/>
              <a:t>espirituales</a:t>
            </a:r>
            <a:r>
              <a:rPr lang="es-ES_tradnl" dirty="0" smtClean="0"/>
              <a:t>, sino como a </a:t>
            </a:r>
            <a:r>
              <a:rPr lang="es-ES_tradnl" b="1" i="1" dirty="0" smtClean="0"/>
              <a:t>carnales,</a:t>
            </a:r>
            <a:r>
              <a:rPr lang="es-ES_tradnl" dirty="0" smtClean="0"/>
              <a:t> como a </a:t>
            </a:r>
            <a:r>
              <a:rPr lang="es-ES_tradnl" b="1" i="1" dirty="0" smtClean="0"/>
              <a:t>niños en Cristo</a:t>
            </a:r>
            <a:r>
              <a:rPr lang="es-ES_tradnl" dirty="0" smtClean="0"/>
              <a:t>. </a:t>
            </a:r>
            <a:r>
              <a:rPr lang="es-ES_tradnl" baseline="30000" dirty="0" smtClean="0"/>
              <a:t> </a:t>
            </a:r>
            <a:r>
              <a:rPr lang="es-ES_tradnl" dirty="0" smtClean="0"/>
              <a:t>Os di a beber leche, y no vianda; </a:t>
            </a:r>
            <a:r>
              <a:rPr lang="es-ES_tradnl" b="1" i="1" dirty="0" smtClean="0"/>
              <a:t>porque aún no erais capaces</a:t>
            </a:r>
            <a:r>
              <a:rPr lang="es-ES_tradnl" dirty="0" smtClean="0"/>
              <a:t>, ni sois capaces todavía, porque aún sois carnales; pues habiendo entre vosotros celos, contiendas y disensiones, ¿no sois carnales, y andáis como hombres?” </a:t>
            </a:r>
          </a:p>
          <a:p>
            <a:pPr lvl="2"/>
            <a:r>
              <a:rPr lang="es-ES_tradnl" dirty="0" smtClean="0"/>
              <a:t>1 Corintios 3:1-3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6. Olvidarse de los Objetivos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Muchos gerentes utilizan hasta el </a:t>
            </a:r>
            <a:r>
              <a:rPr lang="es-ES_tradnl" b="1" i="1" dirty="0" smtClean="0"/>
              <a:t>90% de su tiempo </a:t>
            </a:r>
            <a:r>
              <a:rPr lang="es-ES_tradnl" dirty="0" smtClean="0"/>
              <a:t>tratando problemas que influyen en apenas un </a:t>
            </a:r>
            <a:r>
              <a:rPr lang="es-ES_tradnl" b="1" i="1" dirty="0" smtClean="0"/>
              <a:t>10% de su productividad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Enfoque en los </a:t>
            </a:r>
            <a:r>
              <a:rPr lang="es-ES_tradnl" b="1" i="1" dirty="0" smtClean="0"/>
              <a:t>problemas periféricos </a:t>
            </a:r>
            <a:r>
              <a:rPr lang="es-ES_tradnl" dirty="0" smtClean="0"/>
              <a:t>y no en los problemas fundamentales que afectan el logro de los objetivos.</a:t>
            </a:r>
          </a:p>
          <a:p>
            <a:r>
              <a:rPr lang="es-ES_tradnl" dirty="0" smtClean="0"/>
              <a:t>El enfocarse en los objetivos estimula la creatividad.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Evalúe el uso del Tiempo en </a:t>
            </a:r>
            <a:br>
              <a:rPr lang="es-ES_tradnl" dirty="0" smtClean="0"/>
            </a:br>
            <a:r>
              <a:rPr lang="es-ES_tradnl" dirty="0" smtClean="0"/>
              <a:t>función del logro de los Objetivos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	</a:t>
            </a:r>
          </a:p>
          <a:p>
            <a:pPr>
              <a:buNone/>
            </a:pPr>
            <a:endParaRPr lang="es-ES_tradnl" dirty="0"/>
          </a:p>
        </p:txBody>
      </p:sp>
      <p:sp>
        <p:nvSpPr>
          <p:cNvPr id="4" name="Rounded Rectangle 3"/>
          <p:cNvSpPr/>
          <p:nvPr/>
        </p:nvSpPr>
        <p:spPr>
          <a:xfrm>
            <a:off x="1403648" y="1772816"/>
            <a:ext cx="532859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dirty="0" smtClean="0"/>
              <a:t>Tareas de Análisis Estratégico</a:t>
            </a:r>
            <a:endParaRPr lang="es-ES_tradnl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403648" y="2420888"/>
            <a:ext cx="53285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/>
              <a:t>Tareas de Planificación</a:t>
            </a:r>
            <a:endParaRPr lang="es-ES_tradnl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1403648" y="3068960"/>
            <a:ext cx="53285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/>
              <a:t>Tareas Administrativas</a:t>
            </a:r>
            <a:endParaRPr lang="es-ES_tradnl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1403648" y="3717032"/>
            <a:ext cx="53285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/>
              <a:t>Tareas de Campo</a:t>
            </a:r>
            <a:endParaRPr lang="es-ES_tradnl" sz="3200" dirty="0"/>
          </a:p>
        </p:txBody>
      </p:sp>
      <p:sp>
        <p:nvSpPr>
          <p:cNvPr id="9" name="Rounded Rectangle 8"/>
          <p:cNvSpPr/>
          <p:nvPr/>
        </p:nvSpPr>
        <p:spPr>
          <a:xfrm>
            <a:off x="1403648" y="4437112"/>
            <a:ext cx="5328592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/>
              <a:t>Tareas de Control</a:t>
            </a:r>
            <a:endParaRPr lang="es-ES_tradnl" sz="3200" dirty="0"/>
          </a:p>
        </p:txBody>
      </p:sp>
      <p:sp>
        <p:nvSpPr>
          <p:cNvPr id="10" name="Curved Left Arrow 9"/>
          <p:cNvSpPr/>
          <p:nvPr/>
        </p:nvSpPr>
        <p:spPr>
          <a:xfrm>
            <a:off x="7092280" y="1772816"/>
            <a:ext cx="1008112" cy="33123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683568" y="2564904"/>
            <a:ext cx="432048" cy="15841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Gerente Funcional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_tradnl" dirty="0" smtClean="0"/>
              <a:t>Gerente Estratégico</a:t>
            </a: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bg1"/>
                </a:solidFill>
              </a:rPr>
              <a:t>.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bg1"/>
                </a:solidFill>
              </a:rPr>
              <a:t>.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Gerente Funcional o Estratégico</a:t>
            </a:r>
            <a:endParaRPr lang="es-ES_tradnl" dirty="0"/>
          </a:p>
        </p:txBody>
      </p:sp>
      <p:sp>
        <p:nvSpPr>
          <p:cNvPr id="1026" name="AutoShape 2" descr="data:image/jpeg;base64,/9j/4AAQSkZJRgABAQAAAQABAAD/2wCEAAkGBhQSERUUExISFRAUFhcYGRUYFRQXFhEXFhcVGRYZFxgYGyceGBonGhUUHy8gIycpLCwsFx4yNTAqNScrLCkBCQoKDgwOGg8PGiwkHyUqLCkvNCwpNSw1NSosLCwwLCwsLDUvNCkpLDIpLCwqMSkuKjUsKSkpLCwpLDUpKSkpKf/AABEIANEA8gMBIgACEQEDEQH/xAAcAAEAAwEAAwEAAAAAAAAAAAAABQYHBAECAwj/xABOEAACAQMCAwQFBQsICAcAAAABAgMABBEFEgYhMRMiQVEHMmFxgRSRobHBFRYXIzNCVGJyk9E0UnOClLLC0yVVhJKi0uHwJDVDU4Oks//EABkBAQADAQEAAAAAAAAAAAAAAAACAwQBBf/EADERAQACAQMCAwUGBwAAAAAAAAABAhEDITEEEkFRYRMiMpHhQlKSoeLwFHGBsbLC0f/aAAwDAQACEQMRAD8A3GlKUClKUClKUClKUClKUClKUClKUClKUClKUClKUClKUClKUClKUClKUClKUClKUClKUClKUClKUClKUClKUCqzrXpEs7WdoJWl7VVVmCQTSBFYd0kopGKs1ZnxHr72N3q1xGEMkdrYkB87TmSZOeCCeTdPOgmR6T4n/k1nqNyP50ds6oPYWlK15HFOpvzj0YhfAy3kEbH+qqsRVVufSFqI020mRY3muriSNXWEs7xLuMbrDvADEK2QTyAqw2fFdwl7bi7LQ21xBGIvxShZLpuUiSuGbsnzjagODnGSRig6m1fWG5Lp9mh82vGYD4LHmvQ3GuHpDpI98tyfqWq3wPxrdSzPPdNfNbjt8lbSJLGNIt/Pti29j3D08Tg5qu6d6Qb4JeTM9ysj2RnVJkAjiZ7lY4WtlPVOyccz6zA9aDRu313/ANrSfd2l19e2vP3R1rp8i08+0XMuD7gUzVP4c1+5ls4ohdXSrc6mbdZpSpuo4Fi3yKTzCyF0ZRnJGT7K6PSDxXdRT3tvALl1e3tQkkZ7lqWldXcsOak+ry8V9lBa+HeJbx797S8gtoyLYTgwyO/JpDGA24DyY/D21cKp0PLiGT9bTYz/ALtzIPtFXGgUpSgUpSgUpSgUpSgUpSgUpSgUpSgUpSgUpSgUpSgUpSgVmmry2barfRXk0UcLW9lnfKsZLxyySqASRnopOPP21pdR95w7bSv2kttBJLgDe8SM2B0GWGaCiXUvD0yyRyXNs0UkvbdmZ2VI5cEM0WGGzdk5CnBr1un0lzbxrqlrHp9thls0ljVHkVyytI5bcy5OdvnzzWhHSIcY7GLHl2aY+qvQ6Fb/AKPB+6j/AIUGf2sfDscsjC4ti0qyKwNy7IFmBEoUF9q5BI5fCpu61jRZlKPc6eylI0P46IEpE4eNMhs7QwBxnFWaTSogpCww9DgdmuCfDOB0qu8Epb39hBcyWVqryq25RDGVDK7IcZGcZXPxoOC/fQZu27S4sSbhkeTFyq7njztkG1xtk7x7y4JzzzXVpHEOi2oAgurFNsYjBEyE7FZmALFsnvO5yfFjVhPDFp0+SW2P6GL/AJa9xw/bfo1v+6j/AOWgp+haxFe69LLbyRyQQWCxM6tuDPJP2g24GMAK2efiK0Cvja2UcQxGiIvkqqo+YCvtQKVSrn0oJ2ssVvY6hcmGRo3eKAGMOpwV3Mw+qvT79tRf8loc/wD8lzBF9eaC8Uqj/fVq466Ivwv4D/hp9+Wpj1tDlx+rd27fRigvFKo34QroetouoZ9nZN8xB50PpEuvDRdR+IjH20F5pVEPpDvB10S/+BjNWjhnXVvbSG5RSqzJu2nBK8yCCR15g0EnSlKBSlKBSlKCM4m1r5HaTXOwv2MbPsBxux4Zwce/FVaLirVpCAmn2aMyq4D3qsQjeqxVV3YJ5Z8wanePo92l3oP6LP8ARGxrP9a4aub1A0UZPbaLbIr5CjtVuI5Su48g23mM0FpN3rh6Q6Snh3pblufX81fKuDUda1WAK095oUCsxRSflGGYdRlnHMYOfKoPUfR/qTbi0ytcNeWbJcR+sqQRSxdvIjEYbDR7gCc865pOE76KOB5bFbm4xfgIrRtHBcXMqtHOcnAj2592BnFBc20zWDjdqNjHk4G21JyT0xvfmagNY1OeBA8/EaBWdkUW9lFIS6YLrhdxyoIznpkV6L6Or23eOOKTtrOCJrmNGfn90Fg7NFBc5CGQ9qPAEtnHj3cBejy7sYrhHkg2T2yKEjDKUnCupZs5BOGALg97ly5UHPYuZoTMOJJ9ixdsSYIY9sYZk3lGTONysPb4dRXvpVkLvYYuI7qQyM6oE7KMu0ahnULtzkKyk+w5rluvRtdvbKu2MMNKtYNhcc54LgTNG2OW1gNu7OMnyrkueBLq4mhlkj+RNLcvIOxZGGnpBahLXJXCkl0XIHLoOXgHXp91LDPZTpqN9PFNeyWckVwU25XtVyAvL1owQeuD4cxWtVjbWE1vbWUVy0RuPu7G+UZCHWR3YuoU91SS3IgEeVbJQKUpQeDVJ9DB/wBD2/sacf8A2JasOp8Sw288MMrFGuMiNyPxbOMdwv0DnPIHris79C/EMjO9kiDsLYTtK5ByJXuX7NVOcbdm49OoNBrVKUoFDSlBnGias1rDrkyLvMF3cSKvPBbsY2OfZnmfjXDpfHU1nLaQys9/Jf8AZSNIs0P4gy9VigRdwjUYOWIB54xzrssNRm064v0l069uI7i6edZII0lRo5EQAHvA57pBGK+Gi6zBaOz23D2oxSSdStuoJHXAJfuj9UYFBXtK9LV/JHezfiz2dsZUjMQUQMZxEpjOd0yBNzMx5Arjl42TTuOriFZHeVLyytbgQz3QQB9kkULCVRH3WWORpAwAJ2lT4E16SaujmLsuHr/dCZCgZEgVe13GVSd2GRi7EqQQc9K6LDV7qCEwxcNslu27dGtxbbW3+tlMc8jlz8OVBGcK8Y6hqEqW3aND+KuJvlPYoO2gbEdrIqMSM7y5I5eqPbXtp8l5HaavNLqFzLPaC5hUERqg2xo8cwUDuvhvA8s+NTcXGd4uMaBcqVUKNskHJR0UEdF9nSvlccVXciSIeH52SYESAzQKJAy7Tu5d7ugD3CgcB8XTXk90ZFnjjitbXEcqhSXZZWeQAdA/IjzAFSnokH+hrP8Aoyfnkc1GLr+qmPs4NDWJAmwGS8iGFAwBtAzyHtqx8BaFJZ6db28pUyxIQ23JXJZmwCeuN2M+ygn6UpQKUpQKUpQcmractxBLCxISaN4yRjIDqVJGfHnVQseA76ONIvuzOIY1VFWO2t0KqoAUbjuJOAOdXqlBTB6PZR01jVcnrmWIj4Ax8qHgG4PXWNSx7GhB+cR1c6UFLHo3Y+tq2sH3XKr9UdPwXRH1r7VX/avZPsAq6UoKWfRHYN+UFzL+3dXBz8ziqxPoOhQ3jWtzYyW7ZxFLO8/YXHTnG/alRz88fZWt1x6to8NzE0U8aSRN1Vhke8eIPtHMUFTPAGjW89uOwgjuGkDQDtJAzvFh+6N/exyOPdV4r868VLtC2+l3b38cciyRRqkss2nOpyGinRdpTljaT5csjdW68L3081pDJcwmG4ZBvjP5rDlnHhnG7B5jOD0oJWlekkoUZYgDzJAH01wS8S2q+tdW498qfxrk2iOVlNO9/hiZ/lD6azosN3C0M8Ykicc1P0EEc1YdQRzFQnAHAaaXFKiuZGlmZy5GG29I1Y55kDPPxLGpP77rP9Lt/wB6n8affdZ/pdv+9T+NR76+cLP4XX+5b5SlqVw22uW8nqTwt+zIh+o13ZqUTE8KbUtScWjBUFZ8aW0lvNcljHBbySxu8gCjMTbSVwTuBOMY5nOMZ5VL3YYxv2eO02nbnpuwdufZnFYXpPAurgQx3NlHPaW5ZktzdRJHJKzFjLNtLGU5Y8jjwHTIPUV84UjuNRu11KbtYbOMMLO3yVMiuMNPMB13Dovu8AC1+ri0aSZoENxGkU+O9Gj70U5OMNgZ5YPszjn1rtoFKUoGKYpSgUpSgUpSgUpSgUpSgUpSgUpSgUpSgUpXhmwM+VBEavrUFjGMgAscJFGo3ysfBVH11Frbahd85JFsoT/6cY3zkfrOeSH3fNXpwPZicHUJe9POz7M8+wjViqonl0OT7ffnj9ItjOXjkBWSzSNg9t8razZnyCJBIMByF5BWIAPP3URE6kd08fvl6mpanR2nSpETeNpmYzifGKxxt5zvPhhKR+jq0zmVZZ3/AJ0ssjE/AED6KkYeE7Nelrb/ALtSfnIrOuJY4r22tL2G7v8Asbi5tYRAZ2SNFMgilG1eZfutltzc8kHnXFrt/KusRwLLebYLixghYynsVyiPcCYk5kkaPGM53ZbxqcadI4iGa/W9Rf4tS3zlq33t2v6Lb/uo/wCFPvctf0a3/dR/wrK+NeNZ4dRuZElvTFYtbbY4kzbFW2G6FwwGM7Wwu48j0xX3g0aC3u9SuIUlje109JozJJI0kMs0VwxJDse9gKMHIGKl2V8lX8Rq/en5y0S54KspPWtYf6q7D864rh/B9Cv5Ce7g8uzmbHzNnNU/0cPcM6TSyXTSPAzp2mpxTR3MhUcltkUbV9Y8zlcYOajuGOIzmG2LLM+oEx3imW4F/FMyuJW24CQRR8gMYyOY6HEZ0qT4Lq9d1NYxGpOPKZzHynZoB0XUIucV8suPzJ4gAf66c66tF4pLy/J7mI293jIUnKTAdWifx6Hl9eDVX9HcFxNdSvLctPa2BktIH5qbg7gZJJOffZVCR7uhwT1yasnHtjutWmU7Zrb8dG46qV6j3EeHuqFqzSO6s/0X6WtXqrxpa1YzO0WiIiYmeM42mM87Z8pWSlc9hc9pFG+Mb0VseW5Qftroq95toms4kpSlHClKUClKUClKUClKUClKUClKUClKUClKUClKjdf1V7eLtI7eS4IYZRGQMF55YbyAccuWfGgrqGTSnYbGk0x2LAqMvZljkggdY8+Ph9fVNp2lX0gmdLO4lKgAvsZtoJIG1jy6nwqJ4W9MVvfXgtEt7hHYP3m7MqpjBLAlWPLljPmR51Z7zg2zlzvtYcnqQu0n4rg1TFbV+Hj1ehbX0dffXiYt4zXE59Zicb+sTv4xnd3PpULIiGKPs42VkXaNsbIcoVA5Ag9MVx6twpbXEcyPEB25Uu692TfGAI3DdQ64GD7Kjvwd2w/JvcxDySdwPpzUbrOgWlquZby+B8FFwxZvcMfSeVdm145j8/o5Gj008as/g/UsZ4UtjFPC0W6O5YvMCzZmcqqlic5BIRemOldCaHAHmfsl3XCokuckSqisqqynljazDpzzzrHLvWoy2IpbwIPFrl2Yj3AACujROwncCUyuPJ5pDn5iKr9vPl+f0Wx0ehz7SfwfqaBbaVpVg5lRLOCXn3hsDjPUL4j3CvroGr2s1xI1tbNlxl7oQBElIxyMhAZj7/Kqlr09rbwYsbWA3ZOFZ1DBeuWBkJ5+Wa7+EeDmnt1e9nuWmJOU7dgoHhkDp49DXZtqZiMR+/X6LKaPR+ztabW8omcf4xP+y02vyPToBEHjhhTcQGfJyzFm9Y7mJLE1CzTS6r3EVodNyN0jDEl0AfVQfmofM/8ASu6XgW2iikNtbw/Kdjdm0oaQCTB2FtxPLdiss4fmv5dt7eC5v4YZSrwQzGJ7KaFu9utlAEuO6QAeh5+NSmtr7W49FFdfQ6f3tGJm3hNoiMesVzO/rM7eWW7xRBQFUYUAADyA5AV7VD8O8XWt8m62mVyPWT1ZIz5Oh7y/NipirnnclKUoFKUoFKUoFKUoFKUoFKUoK1qnpI063dklvIVkQkMgJZlI5EEICQfZXD+F7TT6s0rnyS2uj8PyfWorSp5YG1d7a3SeaK+7Tszyd0aKJpAjYzvxuIHn81e2tekh5Mvp7RtFDYzXczupbadjCCI4I2vvViQfBaCT/Cra+EN+3tFnPy/4a8H0pw/mWepv+zZS/biubV+KZoLmwuJZNmnTxKrIhjyLiYDaZAw3tFhhjZzBGTy5GFHGt5M8dt2ywK896z3eIg0dvaysNiK42F8bQTgkDnjqaCx/hIc+rpGrn/ZlX63rmvfSv2KGSXStUjiXBZ2hQKgyBknf7ag7b0m3YezkeMNamwjuLsBe+geZojOuOe0FVcqPzS3lkfW/1R7nhy+leQyBnuijZyOzFwwQKf5oA5eygt/FPHkNnsQK893KPxVtEN0smehP8xf1j5HAOKg4eCrvUSJNWmKwnmLCBisS+QmkBzKfYDjPQ+FW3SNOixHOIo+3aGNTJtG8qFBC7uuOdSlBV9D4HS2vpblezEZhjhgiRNot0GWlHLkSz4bPXrnNWileGbAyegoKX6QuMXtdsUWBI6li3ii5wMe04PP2VkOqas8rFncsx6knJq08RcQrdztIUUqO6uQD3FJ29fE5J+NRXbjwCj3ACsd7Zlv06xWON1Q1DVTCoYgnJwB0z5/RU7ooLBZTInMsDDkiaMjH5RMZUc+XnXHxNYqyTTM+dsW2NcfkySNx9pP1Vd9H0C3kCSMimXs1G7mG6L4j2iuZrERMp+9MzEbQ+2g6Z2siksu0HOCcH/rWjC4CSALjKoAR8SeY/wC+tQdnF2Sns1V5ApIBCgkgchu+bmarGj6rMsx7fcJSSW3ZByTz6+Hl7KnqavbEI6XT98zvxDWYZww5H3+z31y2GiQwyTSRRhJLhg8hGfxjAYBIzgH3detRdrPkhgcE1PwvlQfMVfS/cyamn2M54ojhfUx8n0uS4v7Xs5nmjmjtvXzsDsSO1B2nOQemOmRUnJxJquR/oy2iycASXyEsfIbExmvNvAsmtX0Zztext1bBKnvNOOTKQQcHqOYqB4e4Gtkk1Gb5MZHtpituZN8sgMdvG+ULk7j2jZB8+lTVLD91dZ/QLIez5W+f/wA8V4+6+s/6vs/7W3+XWY8F30iW9xdJKbi+EARcC/Mqz3DpGgd5WEBKs/MAH1cg8s1J6Xf6onY2scki3i3dwQs8plWVIrSJ5Ed8Dehlc4P5pk68s0F7+7Os/wCrbT+2H/LrweINYHXSrdv2b5B/eSqjomr6hYRyyTvcXUcN1NFMgXc5eWCB4njJBOwTEpgcsS5xXEeLtRTC3kz24t3htLiVShyZ2Mzz5A2hhbxxoDg4MpI5nFBe/vq1QetohI/Uvrdj8xArx9+t+OuiXXwntz9tUDTeJrmfVbEPNPGhW1OWlYRAPFK5jdfVeWVOyxnnkHz5SXA3pAlaaI6lcSwRhXWDejLHfM8jgvJJtC90BVC8vPNBo/C/E4vFkDQywTwuEkhk27kJVXU5U4KlWBB99TdVDhHvahqr+HbwR/u7aPP0tVvoFKUoFKUoM2s9cksNQ1HfY6hKk80ciPBbmRNoiRSd2R4jGBnpXmDie1QThdE1NVuc9vixIEu4ENvG7nkM3+8fOtIpQZkeIdP7dJzo2om4jVVRzYOWUIMJtycAgYwetfK+1GznjMbaBqckRlaY5tduJJDl2UmQEZPUDlWpUxQZ0nGlukm/7jaqsghEH8iOBCpyI8B9u0E9KjNf4hFxp8thZaRqMRmUog+SCGFC7Aksd2FHUk48a1ilBzabblIY0OMoiKccxlVAOPmrppSgVAcb6mYbR9pw8ncHs3dT82an6xHjPi69uZLiNY7QQ2tzLCCTNvbAwrEDlnac+/PKo2nZKkZtD5WVjCyjkTnqcn7Dyr6yaLDnkpx+238aqNnc3e4IssIY8gFjdj9JqXXQb882umX3JCv8TWLHq9HPo7OJeDxJZyi3EjTkLtQPnd31zyb2ZPXwqVtNBuIRmNhIAB3fVfkB0/NPzio6Dhi+I/llx7leJT/drqi4bnG0y32ppnoRKgX3ZVSM1ycYxKVe7OYj+yYs9YLnkdsw5MjgjOPpBrh4t1jtJIVTBaMNvO7ozFe7np4fDIr7xcFqxLjU9RLYw34+MsAf6mcVEaz6NRbhJIr68KM23qpKnBOcheY5eVStWeznZOmpHftXddeHbp2UbgB8c1d7b1F9wrLNJ4PuCv4vVrtTjpshbGemQatXo01Wea3mS4l7aW2u57ftNqp2giK4OF5dDV+jGI5YeptmeMOS80jUINRubq1itZY7mOBcSSvGydirA8ghzksfHyro+6Gtfoen/wBpl/y6uNKvZVNF7rX6Jpo9nyib7I69H1jVwRnS7RiOjC8AxnrjdHkdKutKCmffLqo66Mp/Zv4foylfG51rUpVKtocRVuqyXsDK2P5w2HPQVeaUGeak+oXEbRzaFaPG+3cDex97b6vPs85HgfCuuXX9SK7X0JXXlyF7bsOXTky1eKUFU9H+mXEa3Ut1EIZLq6eYRB1kMalI1ALLyJ7h6Va6UoFKUoFKUoFKUoFKUoFKUoFKUoPBr80cSXTS/LWhLAyanJhhnkoKjJx4eNfpK8jLRuB1KsB7yCBX5rv9MuLdCFaAo7ySYZXVwWPMEg45bar1JxC3SjMoEW9yvaPgl5oyo29FO9F5Hw7ufpqROnXbQ9iUBiW4BCkylAOyYnLE5MedvPwY12JDdllTFqMADrKfsq0Po1+VB3WAJwMBbnLfDOKzzaY8mrsifNV9Qu7ie1tokWYTwCWOUsCuQ8RUgOe6xZAQDnqR51LWUUst9vEF9LZP2fZx4cjs9io6PunRYuYIywPmOWMyN9pl+oH/AJco5DCpc45+JyTmuRfuhC2VltB7AkxH0mo+1xO+Fnse7eMuTW+DHsjfiGF/k7G1iWTDE7ZGRmAY82G4AEjxAzivA+XS3JZVke0Op7+6zF4ijBWOOvZkHAPQbTU6vFmqEYE1mpIIJWGUnBGPF8Zr307SL84xeWyf7MT9bVLvieJOy1d7R8sev/XLwTrU8d0ipZvLcXE7/LJXSZXgUS4TDkbBGseCB4nI8qv3oi71i836RdXUvv3SsP8ADUfFpWrldvy+zx0ybVsr7sNirdwfw8LGyhtg+/slwWxjcxJZiB4DLHFaaMGomaUpU1ZSlKBSlKBSlKBSlKBSlKBSlKBSlKBSlKBSlKBSlKBWQ+kzSCt0CFxG4BXHQtnvf8XP41r1RXEegrdRbDydTuRv5rD7D0NQvXujCzTt22yx3SI1Nwd3n0860OwtVPM826DyUewfbWYxOYbghgcqxBHkQcH6a0rQJdwDH4Vh+1u9L7Oz6azYbkI9lU66GevUcjWkyW+Qc+NU7iPSCh7RRlfzgPLz+Hj7Khq1nlZoXjOJV23jGat2lR8hzqvQWueY5j2VYdNXpzqOklrysltyH/eKm4zkD3VBQHu1OQjuj3CvR03k6r3pSlWqSlKUClKUClKUClKUClKUClKUClKUClKUClKUClKUClKUGSek7Q+yuROo7koyf219b5xg/PXXwnrYIHwGPLFXXjHRflNq6AZkXvp+0vh8RkfGsY0q9MMmPCserXFsw36N+6vbLaoZtw+FerwAg56EZ91QWg6qGxzqftZAw+f6a7HvOTmqp3WldhMNo/EydB4K3io9h6ge+u+3hwfI1KyWwljKt54z4gg8jXxto892Qd5fH+B8RVVadsr7X7o35h12yZwOYyRU0BUGV5cvAqfmZana2abBq8lKUqxSUpSgUpSgUpSgUpSgUpSgUpSgUpSgUpSgUpSgUpSgUpSgVjfpJ0AQXO9MbZBvwPzTnvcvLPP4+ytkrMPSZL/4tQRy7Ff775qvUjMLNKcWV3hvWSpwT7K0PS70FetZF2e05FWTR+IcYBNY8zV6GItDSomwze/Pzivs+Dz8ar1hqwY5z5VKtKzDbHjefE9F/WPsHl41bWc8K7Vxy+1od8mxei4LnwHiFHtP0D3ip2uKysxEgUc/Ek9WJ6k+0121prXthivbunYpSlSQKUpQKUpQKUpQKUpQKUpQKUpQKUpQKUpQKUpQKUpQKUpQKzL0p/yiL+iP980pUbcJ05Ul/VHu+2uaD1q8UrHfxb9PwXXQelXzQfVb9v8AwilK703LnVfCl2r6CvNK3S84pSlcClKUClKUClKUClKUClKUH//Z"/>
          <p:cNvSpPr>
            <a:spLocks noChangeAspect="1" noChangeArrowheads="1"/>
          </p:cNvSpPr>
          <p:nvPr/>
        </p:nvSpPr>
        <p:spPr bwMode="auto">
          <a:xfrm>
            <a:off x="63500" y="-963613"/>
            <a:ext cx="2305050" cy="1990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28" name="Picture 4" descr="http://3.bp.blogspot.com/-dpoK62Db4lI/TW4q-Ex2PcI/AAAAAAAAAEE/ump_FAkKc8w/s1600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780928"/>
            <a:ext cx="3571875" cy="3086101"/>
          </a:xfrm>
          <a:prstGeom prst="rect">
            <a:avLst/>
          </a:prstGeom>
          <a:noFill/>
        </p:spPr>
      </p:pic>
      <p:sp>
        <p:nvSpPr>
          <p:cNvPr id="1030" name="AutoShape 6" descr="data:image/jpeg;base64,/9j/4AAQSkZJRgABAQAAAQABAAD/2wCEAAkGBhQRDxAUEA8UEBAUFRAQEBUQFA8UFBAQFBAVFRQVFBQXHCYfFxkjGRQSHy8gIycpLCwsFR4xNTAqNScrLCkBCQoKDgwOGg8PGTUlHyUrNTUsMjA1LTQuKywvLiwsKjIsNSotKSowLCowLywsLiwpLCwvNSw1KSksKi8sKTEsKf/AABEIAPQAzwMBIgACEQEDEQH/xAAcAAABBQEBAQAAAAAAAAAAAAAAAQIDBAYFBwj/xAA+EAACAQIDBAcGAwcDBQAAAAABAgADEQQSIQUxQVEGEzJhcYGRByJCobHBFCNyM1JigtHh8JKywkNTk6LT/8QAGwEBAAIDAQEAAAAAAAAAAAAAAAMEAgUGAQf/xAApEQEAAQMDAwIGAwAAAAAAAAAAAQIDEQQSMQUhQRNRFDJhcYGhseHw/9oADAMBAAIRAxEAPwD3GEIQCEIhMBYSCviwouddQNJJSrBhdTeA+NaoBvMq7VxfVU824XAPneZTG9KgNxue6BoMRtNsxymwGg0Gsnwe08xAcWJ3Ebie+cHZ2OFWmGGh3MORlmBpYSPDvdFPMA/KSQCEIQCEIQCEIQCEIQCEIQCEIQCEIQCEIQCVKtTUy3OW9TUwI8a+g8ZVRyDcGx7pNiDe3nIYE2JxIq0np1VzKwtcaEHgfEGxmewvRlQfeN/Gdq0IEdPCrTFk87SREuQBxIHrEio1iDyIPpA0FKnlUDkAI+Q0MWr7jryO+TQCEIQCEIQCEIQCEIQCEIQCEIQCEIQCEIQCcQtO3MvXxNiQeBI+cCy5jZWw2KDMRfW15agJEiwgNtEjohEBskXEMNzEeZjIQJqW0an799SNQOcsU9rsO0AfDQznJx8THQNHSqBgCNx1jpyqW1adKmoZxcXv5m8ibbefWkRl3X0NzA7UJyqO2D8a371/pLdbHqKTODcAXPdrxgWpG2IUNlLANymZxXTNF+MDzjcPjRWUVFNw1z53sYGshK+AqZqak793ppLEAhCEAhCEAhCEAmF6ZYHEU6hfD0Xro5vamMzI/G677HfebqEDzDZvR7aburhEw9jcde4JI5FEufI2nG6Z9KcajHDtS/Cuvbak7HrBwKNYWU+vCe0TG+0LYy1RRe3vDMhP8O8fO/rAw3QrpTXWqtOvUarSYhffJLUydxDHW194npcwOB2LlO6b1dw8BAIkdEgNMSNyBtSLi+gO7Q74Fcu4G3ED6gQETj4mOiINPG5iwPOMbsjEGo4eq2jMNOV5puiOBaitRWYlTZhc3s24/b0ncqYVWNyNZIFA3C0AMaRcOp7LLkYcCCDcehjog4/5wEDi0OiFEHUk/q+861DCJSGWn2d/md8khA0GBS1NLcgfM6yecPD7TZABowG6+/1nTwOL6xSbWsbfIQLMIQgEIQgEIQgEQtG1msrHkCflOE2JJ4wOxXxqr3nunN2y4q01A53IPDSQq146Bz6Oze6X4paJAIkWECOn2RFtGlrHXsnW44HjfuiH3h7rFRzAGvqN0B0SCnTXeNDAwEhCEBDGjefH7COjCDfTz/qIDoRqixte44XjjAJ1tjdlvH7TI7d6V0MG1NazNmqbgiliFvYs3Jb/AEM1uxGujEG4JBBHEZbgwOlCEIBCEIBCEIEeI7Dfpb6TMB5qXFwR3ETJXgXMOdPOSyvhDofKWIBCJCAQhEgEQxbxCYDF4+JgYiHTzb6mBMCHEY2nTt1lREzaLnZVzHuudZLPH+meyKtTH12rasGKqN4WmOwF7rWPnNZ7O8W6q1CoxZQM1LNrlF/eUd2t7eMDaQheRsBqTpbieFvtAed48/tCYHa/tFYVCuHCFV0zsCc/eovoJ0dhdP6dWy4gCi+7MP2bH/j56d8hi9RM4y3NfQ9bTZ9bZ29vMfhqn6CYPFMK2IompUsF/a1lUKpNhlVgJosDgEo01p0lyIosouTYDvOs5GG2myqAgVlOt78Dy5idTZ2LNQNmtcHhytJmmW4QhAIQhAIQhAJjsXTYVHClQAzD3lYnf3MJsZmNopatU8b+oB+8CthqTm/52U/wopH/ALXkv4et/wB8HxpL9iIuG7XkZagVstb9+l/46n/0jlquO2qkcSjNp3lWGg8zJ4yob6c7+nH6wHyFq9jorNzIA0Prr5SS8hpNvHEEnyJuD/nKAhxq/FdP1qwHje1h6x6VQwurBhzUgj1EW8r1sErG+Rc50Ddlr8LsutoElE+6O/X11+8UtMjhNj7eoEKVw2KQaAu6qbfqAU/WaPAYbGtbr8ElPvp4hHHoVB+sDnbf2d1tXORqQgPflUL9o/Y+yurbNu0I9ROb0qxWNpser2fWNNAxaoOqZSBqSMraKAONpzej3tApkMMRdDoVIBYEW1BtMZqinmVizpb1+Jm1TM45w3eaZb2ibSajs+pkuM7rSYj4Ua5PrYDzlg9OcGBc4i3jTr/ZTMx0+6U0cRgzSoP1hqOrMcrrlVAD8QG829DMaqo28rGk0974imNk5ic949mIo4m8lq4sKOZ4TigMh03cpP1maxlOaIy761r69s04xLU9E+mVejXpJnzUHdEam2oAZgCV/dOt575sYe6/iPpPn/2f7DOIxtNiPy6JWq54XBui+JYDyBn0FsYe436vsJatZw4vrM0TejHOO7oQhCTNKIQhAIQhAJwdpr+a3l9BO3UrKu9gPEzlYpM7sQbjTd4QKSLrJLx1SjYXkV4DiZHf3j4D6mOkdVToV3jnuI4g/wCcBAkvIqu9TxvbyKm4+Q9Iw4tRoTlPJgQf7+UCbkHgN3eTxgSFoYdr1EH8S/USFmj8A161P9QgauEJFisStKm7ucqIrO5PBVFyfQQ9iM9oYD2wdJ+pw64WmbVK4vUtvWgDu/mOngGnjIM6HSTbjYzF1q7/ABt7gPwUxoi+Qt53nOvKFyrdOX0bpuljS2Io88z9/wCuEpxYHa+Ua1RTuYeen1lKo9z9I2YxQt1ayrjGYWalEW3iVlXUDheJEmURhUrriqc4bPo70h/CjIaaVaJNyrAZgTvKvvB0E9k6F7aoV6FqFS5BJZGJz0wd1wTe3I7p803ntnsR6PdXhqmKce/WOSnfhRQ6kfqe/wDoEltTVE4z2afrVGmrt+rFG2r6efvGP29MhCEtOQEIQgQVcUFNpFVx9lJG/h4zmbRxFqrjw+gkC176QJGck3Op4xadYqbgxkIElXEFt5kcSEAiEwjSYAWkbGOJkTGAx2kSYs03VwLlTcDnHVDKVdoHXxPS90S/VrmPZBv6zE+0Lp81TBDD5cj1W98ruNJLEjmCWy+Unx1Uneb+MqbM2JSxmJpUa65kfrLkGzIRSchlPAggTGqMxhY0t2m1epuVRmIl5qDErPpNH0z6DVtm1BmPW4djalVAt/K4+FvkeHKZStVtcmUtsxOJd9Tq7dy1vonsWdbaHRt6OFo13ZbVWyhNc6jLcE8NR9pwaeKuRcWFxy3X1mz6fbPqU/wzly+HqJele3uOLB1NgNeyfA90k29pmWtq1W67RRRPac5/HhkoR1GkXZVUFmYhVA3kk2AE9KwHsqpnDkVqjDEMAcyEZaR5Bfj5G/lbfPKaZq4Z6jV29PEb55efbI2a2Jr0qSdp2C3/AHR8THuAufKfSWxsTSw+Hp0lBApqEUAcBu15zD9D+g64Es7P1tZhlDAZVROIUczpc+Xjqryxbp28uc6lq4v1xFHyx/LT0awZQw3GPlDY37P+Y/QS/JGrEIQgZPpijUiKwUtTIAcqCchG4m3Ajj3TOYPpTTzrdwBex13Az08iVamyqLdqhTbxRD9oHEVrgEG4OoI3Ed0zXSbpsuEcU0p9dU3uM2VUHAE2Pvd09AobMpILJSRRvsqgAeU8t25sEdfV0+N/9xgabYe2VxVEVFBU3ysp1Kt48R3zoTPdE8L1eccCFPmD/eaGAhjTHRpgNMjMe5A3m3jpGGBBUnM2jiVp03dzZVBZjyAFzOpUkWz6YbE0gwDKW1BAIIsd4MDz2p0yo1KTOl73yhCRfXcTbhOt0B6VYdK71cXUFAojZNHIcsbG1gTcDh3zPe07atOrtGolFESnQ/JHVqq5nB/MJtv964/lmYp1Ocq13Zirs63RdJs3NPEXfmnvn2+ns2HtI9oh2halRUphUbN73bquNAzcl10Hme7z6pTvLtQi9hI6lh4zDdMzlsPhLdqjZRxCqtO09YqouN6PsTY1KC9ep5GkLVB5pm9BPKiZ3ei3TF8E9rdZQa/WU21BB0Oh0OnAySmfdrdXanFNVvmmcuv0Y2lQwVKjUr4cvVqsXVypuiAEXQnQ2BG7ffwnplHa9N6SVKTh0chVI4G1zccCADoZw6mysJtLAOmDyU6g/MopoFSqPhF+wDqCN27lOd0O6KYinQytTdKrVXZlYdgIuRS3ic+vcOcljMTjw01707lqblUzvie8T/vD0J6tMhcnat72t798qYbZ2MbFFgtI4IoAvvWqLUHaYjLqCbi1+R5xcDspqKe+CWNi57+XgJp9lfsV8/qZI1qXC4fIgXlv7zxk0IQCEIQCEIQCYnaWHvVqfrf/AHGbaZXEpd2P8TH5wKuzqVifD7y9I6KWkkBJHVbcBvJsO7S5PoDJJBiHsUJ3Xyk8swsD62HnAOqHK/edTI2WxFtAdCOHjJzIn4evp/ggQ1ZxtrbYOFpvWUXamrFP1kZVPkSD5Ts1plumS3weI/Rf0ImNXCWzETcpifeHlJckkk3J1JPE84FrCNERzKbv92IMJjCY4xpmUK1UmmAEULLVPZtUi4o1COYRyPW09Q9onvLr9CWrfi0Sh2mvfUgKAL5ieQ+89b2R0hriotKqACl8zBr5iRw0Gmvymd9nPR/8PRNV0PXVQN4tkp8ASdxO8+U0OKTJiKbW7SlTYE+8Df8A5SxRExDmeoXKLl6Zp8ftpsXVzLv3WP8AadLZB/JXxb/cZyFOamdCNN5sD5CdXYo/JHi2/wAZmoL0IQgEIQgEIQgITM81Od3EtZG8Les4jU3voykcmUj5gm/pAjK2jY2vUe/7MHwf6AiM61uFM+bKPpeBJI63ZN9RYi3O4taJdzwVfMsftFFPiTmPoB4CAiiwFzc2F+82kTuAwvpcaeXD/OUnMYwgU61deBzdygsflu85x9pKzKbLlFuJ19B/WaBhKeLo3UwPIdodGqgclFuCToNLeHdKtfo89Omz1CFCgkgaz1irs8X3TMdOcLlwdQgcUB8M4/tIptxy21nqN+rbaz5xny8zRiTrOpsHY5xNbJeygZnP8NwLDvJInPJm99nGwm9+u4srDq6d/iGYFm8LgD1kVMZluNXc9GzVOe/h1MB0YRLBUA8pp9n4QIth3ySnRlqkNJaclMzM5lIglbadEFAdQVZWBHDWx+RMtCR4y3VvmIUWOp0A5fO0PHf2Pl6uwAvz4nzl7BoFBA5k+syex9rs1AtRp9YwBspYJmYDsgn+ksdEtuVa9RuvQUXsfybNnp7u2W1+QgayEIQCEIQCEIl4FbHvZQOZlG8n2pU7PnKQqQIqh1MbCEBIhixDAbGGPMaYEZEirr7reB+klqOALkgDmSB8zI6uqnkR9YETU5S2lstK9J6dQXRxY23jkR3g2PlOiwkbCHsTjvDE4D2Z0Ue9So1UA6KQFHnbfNfSohQAoAAAAA3ADdJSsAJ5ERHCS5eruzmuclQR9I6eo87xFEVSoJPE79T9N09RJEa+8WI85Q2/SzUbXt7ya+dvvLgbXTwjMdQL0nA32uPEaj6QObsLZrUF63rGqMDcgWCBONl35uN78DN3s/FLUXOoGYgZiALsBu14zLbDq5k9DLuHrfhql/8Aosf9DHh4GBphiBHCpKLj4gPdOo7oqPAvZot5VV5IHgS3jSYhMaTAobWbVfOULyxt4kIHAJyn3ra+6eM49DaStuaB0IQmf250uXDtlSk1Zh2rEKq91+Jgd+IZS2PtdcTSDqCpvZla11P38ZdMBpjWMcZHUO7xH9ftAbl4nf8ATujOr79OWlryRjI2qecAaRtBix3aSI4YnfrAR8So438JEcUTuFvGTjBx4wsCoLneZKiyyMNHfh4DEMSptFENtSd9l4R5w0rVNiqxuQb8wSD6iA/Yq6OQLIWOXUaAm9vnOuUDAgi4OhEpbP2UtPcznuZiROmggM2RjSpNGrqRuJ+JeDf5xEvtTsbenhKOKwYqAWOV11RuR5HmDyk2DxmYZanu1VsCDxvxHMQLSyQRqiPAgSGRmTlY0pAquZz8Zs2nU7VMX/eHut/qGs6rrKdZTw0gUloBFAzEgbsxF7d5mS2hgld2sQdSfnNXW2czbzKx6Ooe0LwOX0ew3V5xwIHqJ2CZLR2aF3X9SZKMJApkxppk/WdAYaL1EDn/AIeOGHnQFGKKMCgMPHjDy6KUcKUCkMPFGHl0UoopwKYoRfw8uinFFKBS/Dxww8uilHClApChF6sy6KUd1UDk/ibMQ2ZRpY20PPWRmsmcNna407TAEXvY8LTtilHCkOUCGg+YAgaHdJwscBFtAfEIhCA0rGlYQgMZYwoIQgMKCJkiwgJkiZYsIBlhliwgGWLlhCAZY7LCEBQIoEIQFAigQhAcBFtEhAWLCEBbRYQgf//Z"/>
          <p:cNvSpPr>
            <a:spLocks noChangeAspect="1" noChangeArrowheads="1"/>
          </p:cNvSpPr>
          <p:nvPr/>
        </p:nvSpPr>
        <p:spPr bwMode="auto">
          <a:xfrm>
            <a:off x="63500" y="-1123950"/>
            <a:ext cx="1971675" cy="2324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2" name="Picture 8" descr="http://www.chaplaintotheoutdoorsmen.com/wp-content/uploads/2012/01/Screen-shot-2012-01-10-at-10.33.22-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08920"/>
            <a:ext cx="2524125" cy="297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200" dirty="0" smtClean="0"/>
              <a:t>“Hermanos, yo mismo no pretendo haberlo ya alcanzado; pero una cosa hago: </a:t>
            </a:r>
            <a:r>
              <a:rPr lang="es-ES_tradnl" sz="3200" b="1" i="1" dirty="0" smtClean="0"/>
              <a:t>olvidando </a:t>
            </a:r>
            <a:r>
              <a:rPr lang="es-ES_tradnl" sz="3200" dirty="0" smtClean="0"/>
              <a:t>ciertamente </a:t>
            </a:r>
            <a:r>
              <a:rPr lang="es-ES_tradnl" sz="3200" b="1" i="1" dirty="0" smtClean="0"/>
              <a:t>lo que queda atrás</a:t>
            </a:r>
            <a:r>
              <a:rPr lang="es-ES_tradnl" sz="3200" dirty="0" smtClean="0"/>
              <a:t>, y extendiéndome a lo que está delante, </a:t>
            </a:r>
            <a:r>
              <a:rPr lang="es-ES_tradnl" sz="3200" b="1" i="1" dirty="0" smtClean="0"/>
              <a:t>prosigo a la meta</a:t>
            </a:r>
            <a:r>
              <a:rPr lang="es-ES_tradnl" sz="3200" dirty="0" smtClean="0"/>
              <a:t>, al premio del supremo llamamiento de Dios en Cristo Jesús.” </a:t>
            </a:r>
          </a:p>
          <a:p>
            <a:pPr lvl="1"/>
            <a:r>
              <a:rPr lang="es-ES_tradnl" dirty="0" smtClean="0"/>
              <a:t>Filipenses 3:13-15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57606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7. Actuar como Compañero </a:t>
            </a:r>
            <a:br>
              <a:rPr lang="es-ES_tradnl" dirty="0" smtClean="0"/>
            </a:br>
            <a:r>
              <a:rPr lang="es-ES_tradnl" dirty="0" smtClean="0"/>
              <a:t>y no como Gerente</a:t>
            </a:r>
            <a:endParaRPr lang="es-ES_trad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Se puede perder autoridad, respeto y por ende afectará los resultados.</a:t>
            </a:r>
          </a:p>
          <a:p>
            <a:r>
              <a:rPr lang="es-ES_tradnl" dirty="0" smtClean="0"/>
              <a:t>Relaciónese con sus empleados como se relacionaría con sus clientes.</a:t>
            </a:r>
          </a:p>
          <a:p>
            <a:r>
              <a:rPr lang="es-ES_tradnl" dirty="0" smtClean="0"/>
              <a:t>Cuando hay ex colegas o familiares, exponga claramente las reglas del juego dentro y fuera de la organización.</a:t>
            </a:r>
          </a:p>
          <a:p>
            <a:r>
              <a:rPr lang="es-ES_tradnl" dirty="0" smtClean="0"/>
              <a:t>Aplique el reglamento</a:t>
            </a:r>
            <a:endParaRPr lang="es-ES_tradn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Qué lo promueve</a:t>
            </a:r>
            <a:r>
              <a:rPr lang="en-US" dirty="0" smtClean="0"/>
              <a:t>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3200" dirty="0" smtClean="0"/>
              <a:t>El </a:t>
            </a:r>
            <a:r>
              <a:rPr lang="en-US" sz="3200" dirty="0" err="1" smtClean="0"/>
              <a:t>deseo</a:t>
            </a:r>
            <a:r>
              <a:rPr lang="en-US" sz="3200" dirty="0" smtClean="0"/>
              <a:t> de no </a:t>
            </a:r>
            <a:r>
              <a:rPr lang="en-US" sz="3200" dirty="0" err="1" smtClean="0"/>
              <a:t>perder</a:t>
            </a:r>
            <a:r>
              <a:rPr lang="en-US" sz="3200" dirty="0" smtClean="0"/>
              <a:t> </a:t>
            </a:r>
            <a:r>
              <a:rPr lang="en-US" sz="3200" dirty="0" err="1" smtClean="0"/>
              <a:t>popularidad</a:t>
            </a:r>
            <a:endParaRPr lang="en-US" sz="3200" dirty="0" smtClean="0"/>
          </a:p>
          <a:p>
            <a:pPr marL="514350" indent="-514350"/>
            <a:r>
              <a:rPr lang="en-US" sz="3200" dirty="0" err="1" smtClean="0"/>
              <a:t>Evitar</a:t>
            </a:r>
            <a:r>
              <a:rPr lang="en-US" sz="3200" dirty="0" smtClean="0"/>
              <a:t> el </a:t>
            </a:r>
            <a:r>
              <a:rPr lang="en-US" sz="3200" dirty="0" err="1" smtClean="0"/>
              <a:t>conflicto</a:t>
            </a:r>
            <a:endParaRPr lang="en-US" sz="3200" dirty="0" smtClean="0"/>
          </a:p>
          <a:p>
            <a:pPr marL="514350" indent="-514350"/>
            <a:r>
              <a:rPr lang="en-US" sz="3200" dirty="0" err="1" smtClean="0"/>
              <a:t>Falta</a:t>
            </a:r>
            <a:r>
              <a:rPr lang="en-US" sz="3200" dirty="0" smtClean="0"/>
              <a:t> de car</a:t>
            </a:r>
            <a:r>
              <a:rPr lang="es-ES_tradnl" sz="3200" dirty="0" err="1" smtClean="0"/>
              <a:t>ácter</a:t>
            </a:r>
            <a:endParaRPr lang="es-ES_tradnl" sz="3200" dirty="0" smtClean="0"/>
          </a:p>
          <a:p>
            <a:pPr marL="514350" indent="-514350"/>
            <a:r>
              <a:rPr lang="es-ES_tradnl" sz="3200" dirty="0" smtClean="0"/>
              <a:t>Falta de claridad en su papel como Gerente.</a:t>
            </a:r>
          </a:p>
          <a:p>
            <a:pPr marL="514350" indent="-514350">
              <a:buFont typeface="+mj-lt"/>
              <a:buAutoNum type="arabicPeriod"/>
            </a:pPr>
            <a:endParaRPr lang="es-ES_tradnl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Para Recordar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“La responsabilidad de un Gerente sobre su subalterno es directamente proporcional al interés de este último de superarse.”</a:t>
            </a:r>
            <a:endParaRPr lang="es-ES_tradnl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8. Tolerante con la Irresponsabilidad.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Establecer claramente las normas del desempeño.</a:t>
            </a:r>
          </a:p>
          <a:p>
            <a:r>
              <a:rPr lang="es-ES_tradnl" dirty="0" smtClean="0"/>
              <a:t>Dar a conocer los efectos positivos de cumplir con el reglamento.</a:t>
            </a:r>
          </a:p>
          <a:p>
            <a:r>
              <a:rPr lang="es-ES_tradnl" dirty="0" smtClean="0"/>
              <a:t>Dar a conocer los efectos negativos de no cumplir el reglamento.</a:t>
            </a:r>
          </a:p>
          <a:p>
            <a:r>
              <a:rPr lang="es-ES_tradnl" dirty="0" smtClean="0"/>
              <a:t>Crear un plan de recuperación del rendimiento.</a:t>
            </a:r>
            <a:endParaRPr lang="es-ES_tradn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sz="3600" dirty="0" smtClean="0"/>
              <a:t>“Mejor es oír la reprensión del sabio que la canción de los necios.”</a:t>
            </a:r>
          </a:p>
          <a:p>
            <a:pPr lvl="1"/>
            <a:r>
              <a:rPr lang="es-ES_tradnl" dirty="0" smtClean="0"/>
              <a:t>Eclesiastés 7:5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Gerencia del Recurso Humano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“Es el arte de </a:t>
            </a:r>
            <a:r>
              <a:rPr lang="es-ES_tradnl" b="1" i="1" dirty="0" smtClean="0"/>
              <a:t>ganar</a:t>
            </a:r>
            <a:r>
              <a:rPr lang="es-ES_tradnl" dirty="0" smtClean="0"/>
              <a:t> el asentimiento de los demás, de </a:t>
            </a:r>
            <a:r>
              <a:rPr lang="es-ES_tradnl" b="1" i="1" dirty="0" smtClean="0"/>
              <a:t>comunicar</a:t>
            </a:r>
            <a:r>
              <a:rPr lang="es-ES_tradnl" dirty="0" smtClean="0"/>
              <a:t> con toda claridad y </a:t>
            </a:r>
            <a:r>
              <a:rPr lang="es-ES_tradnl" b="1" i="1" dirty="0" smtClean="0"/>
              <a:t>controlar </a:t>
            </a:r>
            <a:r>
              <a:rPr lang="es-ES_tradnl" dirty="0" smtClean="0"/>
              <a:t>diligentemente las tareas  y metas, y luego </a:t>
            </a:r>
            <a:r>
              <a:rPr lang="es-ES_tradnl" b="1" i="1" dirty="0" smtClean="0"/>
              <a:t>remunerar</a:t>
            </a:r>
            <a:r>
              <a:rPr lang="es-ES_tradnl" dirty="0" smtClean="0"/>
              <a:t> justamente a las personas que las ejecutan, porque ellas se han comprometido a eso sobre la base del bien para la empresa y del interés personal.</a:t>
            </a:r>
            <a:r>
              <a:rPr lang="en-US" dirty="0" smtClean="0"/>
              <a:t>” </a:t>
            </a:r>
          </a:p>
          <a:p>
            <a:pPr lvl="2"/>
            <a:r>
              <a:rPr lang="en-US" sz="1400" dirty="0" smtClean="0"/>
              <a:t>Steve Brown, </a:t>
            </a:r>
            <a:r>
              <a:rPr lang="en-US" sz="1400" dirty="0" err="1" smtClean="0"/>
              <a:t>presidente</a:t>
            </a:r>
            <a:r>
              <a:rPr lang="en-US" sz="1400" dirty="0" smtClean="0"/>
              <a:t> del </a:t>
            </a:r>
            <a:r>
              <a:rPr lang="en-US" sz="1400" dirty="0" err="1" smtClean="0"/>
              <a:t>grupo</a:t>
            </a:r>
            <a:r>
              <a:rPr lang="en-US" sz="1400" dirty="0" smtClean="0"/>
              <a:t> Fortune,1986.</a:t>
            </a:r>
            <a:endParaRPr lang="es-ES_tradnl" sz="14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9. Falta de Inducción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Se contrata en función del costo y no de las habilidades.</a:t>
            </a:r>
          </a:p>
          <a:p>
            <a:r>
              <a:rPr lang="es-ES_tradnl" dirty="0" smtClean="0"/>
              <a:t>No hay un programa de inducción para el nuevo empleado:</a:t>
            </a:r>
          </a:p>
          <a:p>
            <a:pPr lvl="1"/>
            <a:r>
              <a:rPr lang="es-ES_tradnl" dirty="0" smtClean="0"/>
              <a:t>No conoce con claridad cuales son sus funciones.</a:t>
            </a:r>
          </a:p>
          <a:p>
            <a:pPr lvl="1"/>
            <a:r>
              <a:rPr lang="es-ES_tradnl" dirty="0" smtClean="0"/>
              <a:t>Desconoce la forma correcta de hacer el trabajo.</a:t>
            </a:r>
          </a:p>
          <a:p>
            <a:pPr lvl="1"/>
            <a:r>
              <a:rPr lang="es-ES_tradnl" dirty="0" smtClean="0"/>
              <a:t>Aprende equivocadamente por medio de otro compañero.</a:t>
            </a:r>
          </a:p>
          <a:p>
            <a:pPr lvl="1"/>
            <a:r>
              <a:rPr lang="es-ES_tradnl" dirty="0" smtClean="0"/>
              <a:t>No se da el tiempo suficiente para aprendizaje.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Consecuencias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No hay resultados positivos.</a:t>
            </a:r>
          </a:p>
          <a:p>
            <a:r>
              <a:rPr lang="es-ES_tradnl" dirty="0" smtClean="0"/>
              <a:t>Se exige demasiado al nuevo empleado.</a:t>
            </a:r>
          </a:p>
          <a:p>
            <a:r>
              <a:rPr lang="es-ES_tradnl" dirty="0" smtClean="0"/>
              <a:t>Hay frustración por ambas partes.</a:t>
            </a:r>
          </a:p>
          <a:p>
            <a:r>
              <a:rPr lang="es-ES_tradnl" dirty="0" smtClean="0"/>
              <a:t>La relación termina en despido o renuncia.</a:t>
            </a:r>
          </a:p>
          <a:p>
            <a:r>
              <a:rPr lang="es-ES_tradnl" dirty="0" smtClean="0"/>
              <a:t>Produce inseguridad y desmotivación en el resto del equipo.</a:t>
            </a:r>
            <a:endParaRPr lang="es-ES_tradn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10. No afilar la Sierra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_tradnl" sz="3200" dirty="0" smtClean="0"/>
              <a:t>No dedicar tiempo para capacitarse y actualizar sus conocimientos.</a:t>
            </a:r>
          </a:p>
          <a:p>
            <a:r>
              <a:rPr lang="es-ES_tradnl" sz="3200" dirty="0" smtClean="0"/>
              <a:t>No transmitir nuevos conocimientos a su equipo de trabajo.</a:t>
            </a:r>
          </a:p>
          <a:p>
            <a:pPr>
              <a:buNone/>
            </a:pPr>
            <a:endParaRPr lang="es-ES_tradnl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s-ES_tradnl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578" name="AutoShape 2" descr="data:image/jpeg;base64,/9j/4AAQSkZJRgABAQAAAQABAAD/2wCEAAkGBhQQEBUQEBIVDxQQDw8PFA8UFBQQEA8QFBAVFBQQFBQXHCYeFxkjGRQUHy8gJCcpLCwsFR4xNTAqNSYrLSkBCQoKDgwOFA8PFCkYFBgqKSkpKSkqKSkpKSkpKSkpKSkpLCkpKSkpKSkpKSkpKSkpKSkpKSkpKSkpKSkpKSkpKf/AABEIAMkA+wMBIgACEQEDEQH/xAAbAAABBQEBAAAAAAAAAAAAAAABAAIDBAYFB//EAEoQAAEDAgIDCgkLAQYHAAAAAAEAAgMEERIxBSFBBhRRVWFxkZSz0RMVIjI0VHN0gSMkM0JSoaOxssHwYgdDRGOCohZTg5LS4fH/xAAYAQEBAQEBAAAAAAAAAAAAAAAAAQIDBP/EAB8RAQADAAICAwEAAAAAAAAAAAABAhESMRMhA0FRYf/aAAwDAQACEQMRAD8A9Be9oa975BE2JrXucWF9g52Eamm+dulUvHVP663q03enaUbenqh/kQ9ssUIVi1saiNbPxxT+uM6tN3o+Nqf1xnV5u9Y0RKQRLHkXi1/jSD1xnV5u9HxlB64zq83esiIk9sankleLV+MYPXG9Xm70fGEPrjerzd6ywiR8Gnkk4NR4wh9cZ1ebvQOkoPXGdXm71mDGo3xp5JOENUdKweuM6vN3ph0zTj/Gs6vN3rJPYqsrE8knBtDp+lGdazq06b/xJSevM6tOsBK1VntTyScHo/8AxLSevM6rOkN0lIf8czq068zwp8bU8knGHprdPUxyrW9WnTxpin9dZ1abvXnsLVbjYnkleENyNKweuN6vN3p3jOD1xvV5e9Y1jFK2NTyycIazxnB643q83eh41g9cb1ebvWVMaicxPLK8Ia46Xp/XGdXm70PHFP66zq83esc6NNMa3F04Q2fjen9dZ1ebvR8b0/rjOrzd6xeBHwa3EsTDaDS1P64zq83ej41g9cZ1ebvWLDE8RrTLY+NIPXG9Xm70vGkHrjerzd6yAjS8GiNk+qaGMkZKJmySPjBEbo7OaLnzjdWQs5GLUtP75U9mFoWZDmCKr14+RqfYQ9sskI1r6sfJVPsIu1WYDFw+Tt0qiEacI1MGJwYuTeIfBpwjUwYjgTREGIhqlDUcKghLUx7VO4KN4RVSRqpzNV6RVJgqOdMFUersyqPWkQ2UsbU0KeIIixC1XomKvC1XYgoqRjVMGIMapg1RULmqNzVZc1RliCuWJpYrGFDCtQiDAlgU+BLAukSxMIQxSNan4E4NWtYMDEsClwpYVdReI+bU3vdR2YXeZkOYLhyD5vTe91HZhdxmQ5gtwIqgfJ1PsIu1WfwLRTfR1HsIu1XBAXD5e4dKdGBidhTklxdAARASRAQCyVk6ySCJwUbwp3BRPCCnIFUmV2UKnMERz5gqj1cmCqOWxGAp4lEFYhCIuQq7GqkIVyJRViNWGhQxqdoUDS1NLFMU0hUQlqBYpcKRaghwJYVLhSwq6yjwpwan4UQ1a0wyyWFSWSsmpi1OPm9N73Udmu0zIcwXGqfR6b3uo7MLssyHMF3r0xKOb6Oo9jF2q4QXel+jqPYRdquCuHy9w3Q5JAIrk6DZKySQKAhJIIoI3KJyleonIK8qpSq7KqUqCjMqb1dnVN61CGNCtQhV2hWI1UXYlbiCqQq5EsyqywKw0KGMKw1RSsm2UlkMKsBmFLCn2SREeFHCnJKhuFEBFBQAoFElMJVFypPzem97qOzXZZkOYLiz+j03vdR2YXaZkOYL016hxntHN9HUewi7VcJd2b6Oo9jF2q4K5fL23QUUElxbR1chbG9zLYmse5txcYmtJFxtGpaTcvpum0jD4PA2KTDd0IAbr+2wjMfeFnnsuCOEFvSLLz+gqpIHB7CWObhLXNOsdGa3SWbRr1TS2h3U51+UwmzX8v2XcB/NUAu1uQ3ax17PAzhomw2LPqSjhbfbwjoTNN6AMHlsu6P/AHR8/C3l/wDqWr9wkW/XHeoHqa6hkWG0EuSoyq+/JUZUFCoVQq3UqthWgFNEq91ZgQXYQrsSqQq3GVmRajKmaoGFTNKKkSumXQxIh90rpmJDErAcSm3TS5NLlQ8uQxqIuQL0EhemlyiL00yKprqyn5vTe91HZhdtmQ5guCTempve6jswu8zIcwXpr05T2jm+jqPYRdquCu9N9HUexi7VcFcfk7bqSKAKK5Ni3Mc4Xn8z2hxDr3a97bgbQ8hegA8OWZ5BtXm9TU4nudqOJznc93E/urVJWKeUNcHMJaQ64NzqPPsXqm43d82e1PUkCQ2a2U2wy/0u4HfmvIGzKVk9jfJbiZiWfUvZtP7m8F5YB5NruiH1P6mcnJs2cCzjxcKbcX/aL5sFW67dTWVB2cDZOT+rp4VotObmr/LU4Bv5TohazhbzmbL8nQlq77gi2emQA2Km4a10JGWcDsv0a7EHlVeSGxf/AEh3d+65NuNOLlV5jbUr8jMLS7hNh+5VAx7StiNrVZiKrF6kiKI6ETlajcqMStRlTFXmOUwcqjHqVr1ME5cml6iMiaZEEkk1gSBewOrhNtQXbh0AJ6cT0sgnvrwEBjuWPPU8ZEG2sbLrMV0nyMlv+W/n81M3KbqH0st/Pa6weMsYG07MQGTvgdVrbrEfbM79Lpf8NZBB1EEaiCDkQbi3ImGRa/TGhmVrN9UhBebhzfNE2HUWuv5sgta54LHVYjEPcQSCC0tJaWkWc1wzaRsKsxiamMiaXquZU0yqYJjImOkURlUbpFcNaGN16Wm98qf0BaFmQ5gs1Sm9JTe+VP6AtKzIcwXevTEo5vo6j2MXargru1NUIo6l5aJA2CI4HXwn5W2u3OspPujuPJgiZy2e4/e5cvkjZarK8mTTNYLucG8/dmuJNpGR31sPI3yfyVe5zvfnzXPG9LdHp9xjdHTt1u8lz3avJObWt5RtWQOkJG5sWrexQOpAcwE9x9HqWaGmj9hHxv8A0fcu6/RTeBBmhmnIJy/hxj9cI1z36mi1+DUvR/7PN2U1M0QVN5Icmk63w83Czk2bOBZ6DRAGwLq0dNh+s0fG6sWtPXo4xD07Sug46pnhIiMTwHBwPkScBNui/wCa4tZubfhJIw4xCCT9QBpMhPNh+8KTcZpDCCzE1zb3IaxzWtP2sRs0futkRddJrFvf2xs1eP6Vgwuu4FoAsyI6nYdhdwXzXFnaTrIsOgALe7s6ARuxAiMP14vBucXHlkudeerUsHUsufpA7p/dc5iYa1WIA2qRkiruZyhOaEF+ORWGSLnsKsMemGr7ZFIHqmx6kEimKsGRNMigMiY6RXESz+Uwt+1ZvwJASdo5t8gCTf6zb69ljq258CruNwG/ae0DUTrxYtmzyV0HOOR2Do23sQiOjuerZaR2KLFJG4+XEddxbMHY4bD8DsI02mdCR6RiFTTECXDYE6hJb+6lGwjK+beUaljW1bQPJOes3/llf0XugNPJjZrDvPiyEo+0OB412PwPJqLfUk1/GeqGuY5zHtLHMOFzHanNdwHvyI1hQGVenab0FDpOFs0Lg2TD8nNbO2cUrcyL7M2nLaD5dX0z4ZHRTNMb2ZtOvUcnNP1mnYR+dwN4xomVRmVQl6aXK4jXaOdejp/farswtQzIcwWU0V6FT+/VX6AtWzIcwWxT0v6PVewh7YLBlbzS/o9V7CHtgsGuV+2qm2SDk7Am2WWi8IkCmnmQwqB1yjdJrSnZZoosaSVYjwtz8s8GxVvCKWJ2HWdfAExHbpK97S3X5ZPybAPIiv8A3mEasXBfnXZG6p4AwOLQXSsbexsAxmAkHPLXzlY+OfN22xGe07U7w3kDkcT9w2oN9R7roKlhhq2NbcWdcYoTyna3nOXCuFp7+zYkeFoXiVp1iFztdv8ALlydzO/7lm5ZrHENuv47VZoNNywHFDI6O5uW3BYTysd5J/Na39TPxm6ymfE8xytdG8ZseC13PY5jlGpRskXox3cRVDPBV9Iydt82hr7HYQx/mnlDlRn3MaMn109Y6jJ/upruYPhLZ3Q9MGPZIp2SLuzf2b1QGKF8FU3hjlwOtw4XC3+5UJtylZH51JN/pDZR+G4q4mq7ZU8SojQlT6rUD/oTf+KZPQyx/SRui128sCM3tfJxB+5TDRMqaZFCecbNQu6/xyTXOI82zeB2svHBY/VPKnoTVEmBwDvJc2zsJ1EYm+Sb7DYu1coQZV6rYri9+HauLPos4iQ83cS4nESXEm9yTmVXfTSN+tdYm0OkVlpDV32j4qN1Zyg96zL/AAvD+ybimOq6bX9Ms2mhd3TqB9/pInEeEhvmMsTOBw+/bst6PWUFLpilbLE6+o+DnaLSQu2sc08ubD3FeCM0a9x8o36VqtzGk5aF4khda9g+M/RytGx3LwOzCRfJ9JNNjZ7HS+h5aSXwU7cLs2uHmStv5zDtHCMxt5aS9hhnpdMUxY4axYujJAmgk2PafyI1H7l5ruj3LTUL7SjHG42ZO0HA47Gu+w/kyOzgXeJ1ydfRPoVP79VfoC1bMhzBZTRPoVP79VfoC1bMhzBaFLTHo1X7CHtgsESt5pv0Wr93h7YLz66537bqeUMR4UwuSCwJA5OCiBS8JZFS+E4EC7kTMaeHIHsG1JzrpmJFqCV+QH5Z/ek7zba8/wBlG9/J0Jwfqt+10CBBH38CaHJB38yQtw6kBd3cqZjPKiCk7pQNFs7C/Nr6c0/fLvtvHNI8fkU1C35IFI8uFnuc4cDnOkv8CVGyJuyw/wBIGr4KQjgP86EL/FAMuA/zlCRb8ELojl/JEDDwpjowpL/zJEqY0gMITRCOD/0rFkVOMLqERDgTw1PCScYTU9DVvheJInGN7cnD9JGRHIV6LoTdlDWN3vVtYx7xhLXa4ZuQF23kK80ug43HCtR66Sfb0DT+g46NkEUNww1U8gaTiwYo/MBOuwtqurzMhzBZulqXSUdKXuc/DV1DAXG5DQwWbc7FpGZDmC7Q5qOmvRqv2EPbBefuct/pv0Wr93h7YLz1Ys3BXSJ/maaksBwKRTbotVNOARKBKGJQElPa9RgpxKKONPDlEigfblRwqFG6B+SWP+FMxJY0Egd/M0MSAelcICf5mhbm/JA86RHxQG3IlccKbqSJQEtSASBSLuRASOdNJ5UQ4cyVuUIBdOuhh5EigN0igAEiOVCWn0f6HT++1X6AtQzIcwWX0cPmdP77VfoC1DMhzBdq9Oajps/Nav3eHtgvPHOXoWnPRav3eHtgvOrrF2oHEjdDEgsLhwSQCVzyqoSSQKV1FEFIlK6V0Uro3QRKBXSBTUVA4lAoWRAQKyQSQQEpoCddIoAiCkkgCN0LIoEURzpqCokukfimDUnYygSIKbjSD1UanR5+Z0/vtV2YWoZkOYLLaOPzOn99quzC1LMhzBda9MKGnPRav3eHtgvOV6Npz0Wr93h7YLzqyxftupWQKVkisKN0sSAKVkCJRBQISAQPughZJRTkUy6eEAuikkgFkUrI9KAJWRslbkQAJEIgJBA2yIRskEASRIQwIEhZHCkQgFkCjZItQNsjhSSVRqdFj5lT+/VX6AtUzIcwWV0Z6FT++1XZhapmQ5gu1emJQ1R8l7TEyZsrGtcx9w0hrsQy5Vxt6s4upumRaFJVGe3ozi6l/ES3qzi6l/EWiSUwZzejOLqXpkR3ozi6m6ZFokkyBnd6M4upumRLejOLqbpkWiSTIGd3ozi6l/ES3qzi6l/EWiSTIGd3qzi6m6ZEt6s4upvxFokkyBnd6s4vpumRHezeLqbpkWhSTIGe3s3i+m6ZEt7t4vpumRaFJMgZ7e7eL6bpkS3s3i+m6ZFoUkyBnt7t4vpumRLe7eL6bpkWhSTIGe3s3i+m6ZEt7N4vpumRaFJMgZ7ezeLqbpkS3u3i+m6ZFoUkyBnvAN4vpumRLe7eL6bpkWhSTIGe3s3i+m6ZEt7N4upvxFoUkyBnd7M4vpumRLerOLqbpkWiQTIHGZCXtZGII6dkcj5A2MuILnCxJvzLstGr4JbECqP/2Q=="/>
          <p:cNvSpPr>
            <a:spLocks noChangeAspect="1" noChangeArrowheads="1"/>
          </p:cNvSpPr>
          <p:nvPr/>
        </p:nvSpPr>
        <p:spPr bwMode="auto">
          <a:xfrm>
            <a:off x="63500" y="-925513"/>
            <a:ext cx="2390775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0" name="AutoShape 4" descr="data:image/jpeg;base64,/9j/4AAQSkZJRgABAQAAAQABAAD/2wCEAAkGBhASERUSEhIWFBQVFBUVFxgXFRIXFxcVFxYWFBQSGRQYHCYeGBojGhUXHy8gJCcpLCwsFR4xNTAqNSYrLCkBCQoKDgwOFA8PFykcHBwpKSkpLCksKikpKSksKSksKSkpKSksKSwsKSkpKTUpKiwpLCksKSkpKSkpKSkpNSkpLP/AABEIAOUA3AMBIgACEQEDEQH/xAAcAAEAAgMBAQEAAAAAAAAAAAAAAQUDBAYCBwj/xAA6EAABAwIEAwUHAwMDBQAAAAABAAIRAyEEEjFBBVFhBiJxgZETMqGxwdHwB0LhFCNSM2KiFkNysvH/xAAZAQEBAQEBAQAAAAAAAAAAAAAAAQIDBAX/xAAjEQEBAAIBAwQDAQAAAAAAAAAAAQIRAxIhMSJBUWEEExQy/9oADAMBAAIRAxEAPwD7iiIgIiICIsOKc8McaYBeGnKDoXR3QekoM0ovnH/WeMc45Xhr2kh1J1MAgjVt7/FdF2W7YtxRNJ4DKwExs4DUtnQ9PwccebHK6dsuDLGdXs6VFCldnEREQEREBERAREQEREBERAREQEREBERAREQEREBQVKxV67WNL3ENa0EknQAalBxP6kcJDQzFss8ODHx+4EHIfEER4HoFyWHf3mVqdQMqNcDcxB2Pgtztb2rOKdAltJh7rdydM7uvIbLjv66pVrtw+GpmrWeYDW+pc46NA1JK+fyevP0vp8fow9b6vhv1DyPazFUwwGO+x0jxLeXgfVdqCvi/E+zVWiW0sVlDi2WOBJpuFszQ4gQQSJBG4XWcK7aV6VNratH2oaAM9N7ZgWEjTTey64c3TenNwz4OqdXHHeoqng3abD4m1N0OGrHWcOsbjqFbL1Sy948llnaiIiqCIiAiIgIiICIiAiIgIiICIiAiIgIiIKHjva2lhnimWlzy0OiQ0QSQO8fA7LkO03bB+IpeyDAxpMuhxdIFw3Qb38guv7T9kKWMAJJZUaIa8Xtrlc0+8J8DyOq+c8Y7HYzCgve1tSm3V7CbDm5huB6gc15OWcnt4ezh/V235ch2h4kWMge87RfW/wBL+w7cDh/aVBOKrgOqE6tBuKI8NTzPgF8r4pwhz3U69MZ8rxmFiRDgQY5fZdr2k7Z1sQMjQadOLtBu475nDUTt6rHHyY4Y793Tl4888tey1/Uri9CoynSY4Pe2pmOUg5RlIIJ0kzp0XE4fFuYZaYK16ryVqY3F5KeaBYGb6zoI2/lcs8ryXbrhjOOajqGVc0VGE06g7wItMT3hy3Xddje139TNKpasxpMjR7QQC7oQSJHUL5TS4djalNrqdE99tiXtDR0JJtcnQLu+wfBX4KlLnB1RxJebwZgkAna3wC9H4/Hljfp5vyOXDKfb6IiwYbFB4keY5LOvW8YiIgIiICIiAiIgIiICIiAiIgIiICIiAvFSmCCCJBBBBuCDqIXtEHyPtT2Lr4VxfRHtKLj3QCM7ZvkIJuBsR59aajwjFu/7bR0dUE/8QR8V9rx+AbVbldI3BGx0n4rmsZwl9I3Et5jTlBG38hcf0YW7dv6OSTT5njcLVYZqtLSTr3cpvsRbysbKk4q7O5lNs9+oAJ1gHeOi+vvote0tcA5pFwYIK1sD2bw1N+dlJodziSOgJuB4Kfz6u5V/q9OrO7f4bhclJjI0aB5xdbgaoaFlAXqeMo1C0yNVc4XFh45HcfVU2VGuIMixSxZdOhRamDxodY2d81trDoIiICIiAiIgIiICIiAiIgIiICIiAiIgKHNBEG4KlEFRjeBgkup2J1B0P2v81VmmWmHCDyP5+QurWHEYVrxDh4HceCu2bHPsKytWXE8OcySO834jxHhv08FjatMWaeoXkhe0IVRi8NVZ4LiGbuu12PP+VWuCxPU0sunTIqOh2gaxp9pJgTIBJMbQNSqnH/qLSgigWudH7jedv7Yud9wseHTbsSVQY/tph6Zhs1CJkty5bW94m97WlcNxPtJWq/6laRGWGkNbtmsPeO0CY5qtdVgWBvABIawyQdHOlwi8/wArUjNyduf1HABJw5gHUVGxliSSSLEaR8le8C7UUMWD7MkObqxwhw3mNxdfIX6iSO7JjaTcW/cZGuXZZDjDMtccwJyECMsnuuABJFvMJo6n3FFzHYrtMcSwsqT7RgmSIzs2PiLT4grp1lsREQEREBERAREQEREBERAREQRC08Tw5pu3un4G1rei3VBKCmcwgwRB/N/zRQVYcRxdKmwuqkBvXUnkBqSeQXz/AIz2kqvfkouNKmbTb2pIGaC8y2nbxO87LUrnY6jE4hjBLnAeKqcTxhmgK+d4rhLKhNR9Wod8xfmiIgkkS4mQMo1kLRODxFLvUXvG+RxHuHRxE5QLeNtSqj6DVxU7rQxGDa4kjuuObMWwC85YALjp5a/FUXBu0ftO69uR2kkEB3OAdD0KvW1QQgpWsDBqGHui4cIAkRmInrAXn2xMkNME5hNiZNiXOFzbQaq0xVBrpNg+C3NF4IjKen25KmxFVwcZFxYF7TDY/cABlJIIiOQRXp4EDkGkgAWLZgzBBIieUXWInKAZzHTKRET+43I0mIjXqsD6zdcjnE6Ofy3tpyiwWu7GuFjOrgcsE6gaawBtzQ0u+B8TOGxLKmYHLcgTAZo4WtdpOu8L7exwIBGhuvznjKrmggQBGpywAGiDbysNSv0Hwl80KR1mkw+rQs3u3G2iIooiIgIiICIiAiIgIoJWLEYtlMZnuDR1Py5oMy8VazWiXEAcyYXN47tmyctG/wDvcDA5w2xJjnC5niXFzVnM7MRIc4kBom2UEDK3wbLuq1Izco6ninbWlTB9mPaEdQBO3UnouexPa7GVO614YfeIY2XNbsCHaGBz5rmK/EsQxxdhz7SMtOHNJa4mSSDMACPOycR4tWqkNNJoy+85pcA+LZI3BJAglTvL4PM8tjG4nN3nvLnumC6oXzFnDKy5vtO0LA/EOAAFpJBzARAgGGxIEdNFDqgDj7MNaSGjK0OcLOJjMADI1i1h646jjJDCAHEy73QJBGQkS7ckgHn5aYZHU2zLmkvgOOaG2PukaS3pH3XirTLiSC1zwGyYkSAcpaBaBBud/InFRpOdzPfkktgaFuZxDdI2JnSw1WGq8tzOgubcTHvOsC+M2hIOshLdLpp8ew+ZntA05mxJnYbuJvPXawW7wPivtGXPebAMfP8AOSwOwpflDcoz6CScs2drbNII81S8JqGlich3OU736nnIHqiu3zE3WvimNe3K7nIPXYdQvFLEWhYa1VRFDjJY7K8utBAAhrpuSCZtM3sfCFXVcYMtjHKNSD/u1I6ro8ThW1W5XiRt0PMfbf4qnwXYrHVqvsqVI1ObwMtMDm6oRDfA36FFjH2fwFXGVqGFaLvJDnaw3V7/ACbJX6YoUgxrWt0aA0eAEBcr2E7AUuHsLiRUxD7OqQQA239tgOjbXOpPkB1qy2lFClAREQERQSglQoBClAQlFznb3jQw+DfBh9QGmy95I7x8mz8FLdEUXa39Rww+ywhDnGQakSBpGQfu3v6SuSxfEsbVzFzXy7f2jQ4Wi0mw1t1K9cMwApszvE1CJOlh/iBFgtj+tB0bK4XPL2rt04/Csdxyq05KuZua1xDMsg+4O6TbqO9orFuIa3K6S6HteXEhzQbBoa2zcxtrsTay9OyVBkcAQdiqt+E/p6jXH/SzDxadJN7iCYm0x57w5b4rGXFPMb7sWA4OeJLnTl1gkG+RrTebb7LBLpLWyP8AKXZBN8rRa0AXgrL7QNY4tyspQRmI/uE2MyYDdJm+u2i1a1ZziWxUJcTms6JEuADYA3id7TuvQ4PT8QIAAnKCDMinJgm8EmIuTyWI4lxk0w60ZT3WtMTB8jNhMwvGIxeZ0uEkNEUwCGtJMBzvOQB0OsLFiqzyR7QkGTAlxkHQGNhM7TdB7qY4sa8tfkbdhm5cRqIJJI6DorHA12vpNc3TLcTcAyY/OS5ms+WwC6A58OgRBBkZtSqmnjqzDlY4AGxF720zSPRc88eqN43ToP6stB70RJkECAduYm99VztTEZX5gbgyJ0HU9bKa+LLmiTMbftB/yPM9PBV5qXmTPW62jrMH2iY85Scp2mwN4+3qralTLlyPDeAvqw58tb6OP2HVdrw6nkAaBYCAP51U2aZqODVrwzFPouzMdE69fFYGPBXsFVl3XBeLPq7ggazYhXTXr5pgsY+m4OYYI+PQ8x0XdcG4yyu3k8at+o5hTTcq0lSvIXoKKlFClBBWGthwdz9PRZivL6YOqCue2DYz4IKzhufVbhwTevqvJwI5n4INYYp3P5Lhv1PqPecLPul7m76ksOk3sDtsu+OAOx+C4/8AUzhzhhWVtRRrMc6JkNPdJ8iR6rGf+a1j5jln1I/PjCEtClrN4B5KWELyOyHNBEjVeZD2ljhNiCNZG4Uk5fT4LGKl5QVdGoabzSdmdBGW2buagRNhzPRZGYl/dsWzJaIIa0RmJG05fGB8fXF5a5lRpIN2kjXmOp39VR4qoZ7xzjQB0ibxoL6fAiy9fFluOHJO+/lu18WwXEOLi6ZDiCBBgRE3gRbRVj8SaneM5ryHQGg8zNvtsF5xeLc0Br4nNNteUSdBy9VWVsU421Am37QTvzJ8V1YbNfFNLQzMbCABmy2vOWYvPJab6s2gAT49PoscxN56QT8FY8J4E+qZe0sZ1BzHwB0HVRWrQwtWsQ1smPIDxK6ThnZxjIJ7zxudB4D6lW2CwDWDK1oAGwVnh8GToFFalHCq2wXDC65sPj5LewnCwLm/y/lWdOig1qWBZEZR15+q1cVwlwu245b/AJf4K5DYXtrESuVaFt4Evzt9mYfIDfE2VzV4Q2oLWcd/WFu8C7POpVi58ENHd5EmRPiAP+S1tnTo6YMCTJi50k7mF7CgKVlsUqFIQQiIgIihAVb2i4ccRha1FsZqlNzWzMZiLTHWFYleSUHxXh1V2XJUBbUpONN7TqC2RJ9Pgth1rhdD+oXAHNd/XUAJAiu2QM7BEVBzcN+gHIrl6WJa9ocwyD+R4rx546r0Y3cen1Z0WIOAsZBXp1QT815cc3d9D9FmDV4s4ZGzB77fPVczieIwXQAHA2IAgQdZ0mdfBW3HsYBDYBDAXHxIgDUHxjmuaw+CqVndxs8ybAfnqvTwzUrlyezxWxBOp89yZ5qwwXZ+o+C4ljeX7iPorzhnAWU4J7zhudvAbfNXFLC9F2c9KrAcDpU7tbfmbn+FcUcLutyhg+itsFw3d3kPqVFaOF4YTfTxW7T4bUGhHkSFaNpLIGoNBtKsOfqCsratUbfD7LdDCsrKXRBpsxLv8PmtinjG7ghbdOjtfw/+K0w3DwLuAJ5WMKo1OHOYSHEwNupVsx4OhleHU2ch6BKdJk2EHzUVmhSiICkKFIQQiIgKFKhB5cVoYniIHuiT8Ex4dO8R5LScxBoY6q505r9NvCFwHE+AGk81MOSJN2H3fKdfA+q+i4nK0SfzoqDHUTVttyA+u6zlJZ3als8OCHaANMVKfeGuo/8Ab7rHV7SzIYMttTc+QG9l1OJ7NtO0eP8AK0h2fyWFh0AC5/qny11/TmaPDalb35ayb377x1t3fmr7CYBrQGtAAGwC3qfDCFv4bhxNgJ/Oa6yammLd92lSwyt8Jwnd1vn/AAt7C4AN8ef2W4ygqjDRw42ELZbThew1eg1BjyqQ1ZhTKkUjIHMqo90cK7Yeq2qeCPNb1KkssIMNGhl8VkhSoREQjHQQphe20eaKzIgRRRSiIIKKSoQEREHl7ARBWrV4cDoY+K3EQcvxDBPdUyxIHLqLn4rD7AgaEeSuXD+5Unp8l7cYC51qKA01hq8Pn3Wz0+y6ItPJSGSm1cqOGmb2HxW3Sw4HRW2MpDUb66a81o5VuMVDWqfzwUgFeg383VRDWFenEAaLI2mstCgS75Kjxh6R3Ek7Kxw2Cg5ne98ls0qAb91khB5hIXqFIagxhq9CnzWRFBAEKVMIioUoiAiIgKFKIIRSoQEKIgrK7SKrp0cBHkNFJWzjqUtkatuPqFgY4OGYLnY1CF4IWSFBCisbqdiOarHt8eUbK2AWg/U/+RWsUrE2ksjaa906fJWGGwkXdc8l0YYcNgZubD5rfZSA0C9Bq9gIPMKcq9IoqFKIgIiICIiAiIgIiICIiAiIgIiIIIWhiaXszmaO6feH1CsFBCDQEESCnsysGIYc5yjJt49YU5K/IfnSVz02yVXhonktKm0/VbTMBUce/wDT5Lfp4Rg29VqRnbQwdB+ef2xr1VmGKYUrSCIiAiIgIiICIiAiIgIiICIiAiIgIiICIiAiIghSiICIiAiIgIiICIiAiIgIiICIiAiIgIiIP//Z"/>
          <p:cNvSpPr>
            <a:spLocks noChangeAspect="1" noChangeArrowheads="1"/>
          </p:cNvSpPr>
          <p:nvPr/>
        </p:nvSpPr>
        <p:spPr bwMode="auto">
          <a:xfrm>
            <a:off x="63500" y="-1054100"/>
            <a:ext cx="2095500" cy="21812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24582" name="Picture 6" descr="http://3.bp.blogspot.com/-HJveyJvzUHo/UIon67Ik11I/AAAAAAAABHk/tv5VZ1w4zDs/s1600/Sharpening+the+Saw++iStock_000011411285X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3724275" cy="3866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600" dirty="0" smtClean="0"/>
              <a:t>“Se anticiparon mis ojos a las vigilias de la noche, para </a:t>
            </a:r>
            <a:r>
              <a:rPr lang="es-ES_tradnl" sz="3600" b="1" dirty="0" smtClean="0"/>
              <a:t>meditar</a:t>
            </a:r>
            <a:r>
              <a:rPr lang="es-ES_tradnl" sz="3600" dirty="0" smtClean="0"/>
              <a:t> en tus mandatos.”</a:t>
            </a:r>
          </a:p>
          <a:p>
            <a:pPr lvl="1"/>
            <a:r>
              <a:rPr lang="es-ES_tradnl" dirty="0" smtClean="0"/>
              <a:t>Salmos 119:148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11. No predicar con el Ejemplo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Es la única forma de ganarse </a:t>
            </a:r>
            <a:r>
              <a:rPr lang="es-ES_tradnl" b="1" i="1" dirty="0" smtClean="0"/>
              <a:t>la confianza </a:t>
            </a:r>
            <a:r>
              <a:rPr lang="es-ES_tradnl" dirty="0" smtClean="0"/>
              <a:t>del equipo de trabajo.</a:t>
            </a:r>
          </a:p>
          <a:p>
            <a:r>
              <a:rPr lang="es-ES_tradnl" dirty="0" smtClean="0"/>
              <a:t>La confianza es necesaria para tener </a:t>
            </a:r>
            <a:r>
              <a:rPr lang="es-ES_tradnl" b="1" i="1" dirty="0" smtClean="0"/>
              <a:t>seguidores.</a:t>
            </a:r>
          </a:p>
          <a:p>
            <a:r>
              <a:rPr lang="es-ES_tradnl" dirty="0" smtClean="0"/>
              <a:t>Sin seguidores no hay </a:t>
            </a:r>
            <a:r>
              <a:rPr lang="es-ES_tradnl" b="1" i="1" dirty="0" smtClean="0"/>
              <a:t>liderazgo.</a:t>
            </a:r>
          </a:p>
          <a:p>
            <a:r>
              <a:rPr lang="es-ES_tradnl" dirty="0" smtClean="0"/>
              <a:t>Sin liderazgo una organización </a:t>
            </a:r>
            <a:r>
              <a:rPr lang="es-ES_tradnl" b="1" i="1" dirty="0" smtClean="0"/>
              <a:t>pierde su orientación.</a:t>
            </a:r>
          </a:p>
          <a:p>
            <a:r>
              <a:rPr lang="es-ES_tradnl" dirty="0" smtClean="0"/>
              <a:t>Sin orientación no alcanza sus </a:t>
            </a:r>
            <a:r>
              <a:rPr lang="es-ES_tradnl" b="1" i="1" dirty="0" smtClean="0"/>
              <a:t>objetivos.</a:t>
            </a:r>
            <a:endParaRPr lang="es-ES_tradnl" b="1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Meditando en la Palabra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sz="3200" dirty="0" smtClean="0"/>
              <a:t>“Así que, todo lo que </a:t>
            </a:r>
            <a:r>
              <a:rPr lang="es-ES_tradnl" sz="3200" b="1" i="1" dirty="0" smtClean="0"/>
              <a:t>os digan </a:t>
            </a:r>
            <a:r>
              <a:rPr lang="es-ES_tradnl" sz="3200" dirty="0" smtClean="0"/>
              <a:t>que guardéis, guardadlo y hacedlo; mas no hagáis conforme a sus obras, </a:t>
            </a:r>
            <a:r>
              <a:rPr lang="es-ES_tradnl" sz="3200" b="1" i="1" dirty="0" smtClean="0"/>
              <a:t>porque dicen, y no hacen.</a:t>
            </a:r>
            <a:r>
              <a:rPr lang="es-ES_tradnl" sz="3200" dirty="0" smtClean="0"/>
              <a:t>”</a:t>
            </a:r>
          </a:p>
          <a:p>
            <a:pPr lvl="1"/>
            <a:r>
              <a:rPr lang="es-ES_tradnl" dirty="0" smtClean="0"/>
              <a:t>Mateo 23:3</a:t>
            </a:r>
            <a:endParaRPr lang="es-ES_tradn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Errores  que impiden la productividad espiritual</a:t>
            </a:r>
            <a:endParaRPr lang="es-ES_tradnl" dirty="0"/>
          </a:p>
        </p:txBody>
      </p:sp>
      <p:sp>
        <p:nvSpPr>
          <p:cNvPr id="22530" name="AutoShape 2" descr="data:image/jpeg;base64,/9j/4AAQSkZJRgABAQAAAQABAAD/2wCEAAkGBhQREBAQEhIQFRIVFhgVEBUUEBAQFhEWGBgVFRUQFRQYGyYeGBojGRQUHy8gJCcpLCwsFh4xNTIqNSY3LCkBCQoKDgwOGg8PGiwkHyQ1MDUyLDEqLSw2LCwsMCwtKikuLywvLCwsMCwtLCwsKSwsLSkpLCwsLCkpLCosNCwpLP/AABEIAOEA4AMBIgACEQEDEQH/xAAcAAEAAgMBAQEAAAAAAAAAAAAABQYDBAcCAQj/xABFEAABAwIDAwYLBAkEAwEAAAABAAIRAyEEEjEFBiITQVFhcYEHIyQyQlJykbGywRaS0eEUFRdiZIKho8IzQ1OiNPDxc//EABsBAQACAwEBAAAAAAAAAAAAAAACAwEEBQYH/8QAMhEAAgIBAgIIBQQCAwAAAAAAAAECAxEEElFxBRMhIiMxMoEUQWGRoVKxwfAkQjM00f/aAAwDAQACEQMRAD8A7iiIgCIiAIiIAiIgCIiAr29W8Rw4bTZ/qOEk+q3Se0mfcVUn7x1SebvL3H3krZ32d5U7qDR/SfqoCV2NPXFQTweV11853SWexEp9oav7vuP4p9oav7vuP4qM64K+uYQcpBDtIgzPRCv2x4GnulxJL7Q1f3fcfxT7Q1f3fcfxUXKSs7Y8DG6XEkzvBV5nZTzFpc0/FXTdTbjsRTcHxnZYnTMDoY6VziVatwHeNq+yPqtbU1xdbePI39BdONyWexl6REXIPUBERAEREAREQBERAEREAREQBERAEREAREQHN993eVv7G/KFX86nN+neVv7GfKFXsy7VL8NHkdUvGnzZaKO0mjDYSnnfJe7MG1WtaByrT4xsTppcLaZSo52VJptIxN3mrLqjTVdxNcHy2GgTI65uq3hMCH088unOW88CA0yTlPT0jvWV+wyIBeyTFgHuOjnECBezD2yFBxjxL4znhZjny/BL08HSdyEDDlrr1Hvqkv5SXzTLM4tZsac17rU2zQptNQ0204y0SSKgljjOdrWhxBuL3MLSGxjw384GLOFw3NxGIbqLG+q1cbhDSMG45jlc3uIIkG3ug86lHz8yE29vo9/Y8Z1a/B67x1X2R9VT8ytvg6Pjqvsj6pe/DZHRrx48zoCIi4x6wIiIAiIgCIiAIiIAiIgCIiAIiIAiIgCIiA5fv6fLH9jPlCrmZWDf8+Wv7GfKFpO2MC5wBLADALi14eLxVkRla6IGsmy69ckoRyeYvg5XTxxMmEwE02vZUcHltxbVz3MbA55AcOme1DseMk1HTYO4SIOdrAwGdRmBPQsFTZTA3NypMSScjYgNDgIz2JMju6l9q7GDYbnlxdGgmA2obNzXzFgy3E5hpKbvr+Bs7MbfyZ6OxiTBc4+aSA13ECD5vrD94c2boWrjcE5jQc+celEw0ltMzPOCHsE9SzYjYzGvp+Mlr6uSALtbmLSc1xNtOsar5+qRDjme2Zyty87XNHFmLSRDidLIp/PJh19mNv5IzMrf4Nj46r7I+JUGNiNLQW1AbvjgOjZEHiyi7SbmwcFM+DM+PrewPiVi2SdbwT01bjdDJ0dERck9KEREAREQBERAEREAREQBERAEREAREQBERAco8IZ8tf7LPlCrC6lvFuJ+lV3VuWyyAMuSdBGsqM/ZX/Ef2/zXRhfBRSbOHdo7Z2Skl5viigSiv/7K/wCI/t/mn7K/4j+3+al8RXxKvgLuH5RQEV//AGV/xH9v80/ZX/Ef2/zT4iviPgLuH5RQFdPBgfH1vYHxK2/2V/xH9v8ANTG7G5pwdVz+VDw5sEZI7DM9qhZfCUWky6jR2wsUmuzmizoiLnnbCIiAIiIAiIgCIiAIiIAiIgCIiAIiIAiIgCIiA+OcACToNVVtv76NpE06Yl/SbAdf/wAVqVB3p3Sr18VUq0w3IQ2LnmaAdB0hX0bN3fNPWdbs8LzM+7++7yRTrNLx67QMw9oc/dftV1pVQ4BwMg3CoW7G6VehiadSoG5BM69B6Qr+As6jZu7hHRdbs8X8hERa5vBERAERRuJ29SYSJkjWC0AHokkT3KMpKPmVWWwqWZvBJIob7U0ug/eZ+Kfaml0H7zPxUOuhxNf4/T/rRMoob7U0ug/eZ+Kfaml0H7zPxTrocR8fp/1omUUN9qaXQfvM/Fb+A2lTrAljpjUaEdoUo2Rk8JllerpslthJNmntjb7aBDNXm/U0dJ6exRI3rcSA0OJNgA1tz0AXUNtmpmr1SfXd7gYA9wWLAVwyrTeZhrgTGsAyvM3662drSlhZweup0FSqTay8E/8AaapxcL+Hz+BvDzcVrLH9r3dfuYsJ23TLCC1xLw01ree8GmPdlY7vclTa9IPLmhvoweSHm8pLgQefISLLLun8rn/c/wB5kFp4fOozne1373Vwtuvrt6ngNJDgHXacrLgGCR3grAzatKaZJIDA4BvJNPpyL9GS0dI61p4zGsc2G2ADgBkB1ql4APo8JGnYoyvsSyrX9+X1JR01baTrx/X9CSZvi4EcIcOcEAHuI/BWjB4ttVjajdCPd1FczV03PqzQI6HGP6H6ra6N1ls7Orm8plHSGkrrr3wWCeREXoDhBEXMt9d9jUc7D0DFIWe4f7p5xPq/HsVldbseEZSyWzam+1CjIDg8jUh0M7M1yf5QVXMT4TD6P/Wn9XO+ioLnkmSZXldGOmhH6lygi8U/CdUHM0+1T+rXfRTuyfCTQqENqg0ifSnMzvMSO8R1rlSLMtPW/kZcEfoJjwQCCCDcEGQR0gr0uR7m74OwrxSqEmg4wQb8mT6TerpC62xwIBBkG4I5x0rnW1Ot4ZTKOD6iIqiJH7fxJp4eo5tnQGg9EkCfcSueEq+70f8AjO7W/MFQcy5msffSPJdNtu9L6fyybdUoHJmyZQxggS05pph5dlaDYZzqdFiyYaCdDl0zVDBh/m2uZDNbXPdE5ltO2fUloDZc5uYNbxEAwQSBpqFRvb+SNFXSn27E/Y3/ABEFstyyC0Zqt4Y+DUtI4ss5eleXMw1wDzmHTUMDMwRHOMpf12C0GYJ5bmyuAiRLXcXEGwLayV8rYVzG5nAjiywZBmA7TohwWdz/AEr7B2Sx21r7G3tI0g0NpEHikxmPoNBubxmBWTdnEFuJZGjpB90/RROZSGwD5TS7T8CsQlmxPkRqsctRCSWO1eXMw7Wd46r7bvmK1M6z7YPj6vtv+YrTlcK1eJLmz7hV6I8kZc6ynDuvwkxGaBMTotSVuDazxMECYJgRcaHtsFiKj/sSk5f6nypRc27muAmLgi8THuWLOvuIxrqnnEak+8Af4hYZWJKOe6Zi3jvGXOrnuWfFO9o/Bqo8q67kHxLvaPwat/oz/sL3Of0l/wAD5osb3gAkmALk9C9Kr737ayxQabm9TqHM3v1WrsLeGtUxFOm98tMyMrBzE6gdS7UtfXG7qscF7nIjobJVdbzfsbm/+2zh8IQ0xUqnk2nnAIl7h3W7wuP5ld/CziCa+Hp8zaZd3udH+Cokr0mmjthnia8F2GTMmZZdmmny1Plf9OeLzo0MTlvExMXiVv0MNh3NDqlZjXzDgzMGzmbdvCbZc1516lc54JZIvMmZTOIo4MAhr3GC4BwcczpqNDXlpZECm5xtE5Yso3abKTXgUXFzYvfMA6XWDsrZ4Q06akjmWFPIyYMy634ONr8thMjjLqRy/wAurf8A3qXIJV48FGJjEVqfM5gPe0x/kq9Qt0GRmso6kvLHgzBmDB6iNQqxvPt+rQrBjCACwHQG8u/Bae7m8h5dzah4ap10Af09U6e5cJ3xU9pxZ9JVxu6lp+eGye3qPkr+1vzBc8zLoO9p8lf2t+YLnWZauq9fscbplf5C5L92ZMykae3HgNblp5WiMpDyCZa6fOkXYDAga2utTZtIPflIm1tYBkcToIOXXTTVbNTZ9NrQ41HHhDjlAgyWDhJsQM56fN91EVJLKNCqFii5QZ9/Xb5ktpl0AElpOYBweARMajoWPHbVdVADg0AGRE+qG85PM0LK7ZjRIzZnD1csusCA2TGjge4rzW2cIJaSTbKBBEnIOT1nMcxPd7pNTxgslC9xabNHMpHd53lNLtPwKicykt3HeVUe0/KVCv1IooXix5r9zBtl3j6vtv8AmK0s62Ntu8ore2/5nLRzLjWrvy5s+31PuLkTH6XRJEtsYc7hI4jJc218otCUqmHkF2YjnEOEWaOnpznvHdhOybDK8FxDTlgWzAOkwTAgnWDY2WN2yniZyiM0jNJGXlLkdE03e5XYs+cV9inufKTNh2JpEX1ygDhdrFMSIPU/XqXjH1qWlIc9yc2kCwk9OZecTsktdDXNInKCbZnZnNgATzsd7lr4rBOp+cW6wIMzZrpHVDm+9Rmp4eYrnglDZlYkzxnV53EPiXe0fg1UDMr7uCfEP9s/Bq2Ojl469zX6RfgP2NfffY5tiGDoFT4B30Wpu5sStTxNJ7mODQTJyuEcJ6QrzWoh7S1wlpEEdIXtdiWhrlb1vJ+5yI66cauq5r2ObeFTAkvZVA0piewPcCf7jfeqRsh1OanKcnPJnkuUzZOUzMiY6sy7PvPs9tSlLhwgObU6qbxlc7+U5X/yLh+0cC6hVfReIcwweg9Dh1EQe9egoluhtNeLyicxNPAmS17oh2RoOQ2NdzQZYSZy0Wybw++lsdTC4JsxWqO/1OcNmC8U2+aSJApmYjiOnNXpSVZsfFksFjGFwYkcuYMiTc2qtAcDk4QWT1iDaNfjMJgjANZ4uMxBzAXpgtHAJ86pxdDJi6rspKbXxYwSu0aVAMBovcXZyC1xBIbFncIjW2t+bqs/gnok4ms/mDA3vJn/ABVDlde8F+yTSwpquEGoZ7tB8P6lQue2tkZPCPO+my61Wu11Om9zcgEtEiZdb4LS3U2C6pXJqNIbSPED63M1dDWOlQa3NlEZiXO6ydSuM6IuW448ujq5Xda+OcETvefJH9rfmC5tmXSN8j5I/wBpnzBcyzLV1XrOR0uvHXJfuzYp0HOBIEhvnG0DWPgfcvCyYfGhrKjCCc0GQWiIDhztPrc0Gy32bwkvaX5sufMeImPGcpYdQ4VQlF/M58a62u2WHyI1rSTABJmAIm50C9FpbB0P9Rci/OLyt5m8ECzDPBBNSScpYQXGLng1Ea9S8/rsQ9uV3E0tkvzGCahkiLxn6vNTbHiZ6uv9X4I/MpTdo+VUe0/KVE1HCTlnLJyzrHNPXCkt2HeV0e0/K5IepEaVi2PNfua+3HeUVv8A9H/M5aGdWLau6eJfXqvbSlpe4tOZtwXEg69a1PsZiv8Ai/7M/Fc+zS2ube1/Y+wQ1NSiluX3I2nXfdzS+0SQXWiwkjqXw4txmXOvrxG8zPzO956VPYTdjEsY9hok5i02dTPm5rGTz5lsVtgVzmy4aCc0T+jkSfT0meaNB23UlpLceT+zMPVVZ8190Vz9LqCeKoCbnicJgkz75PbKx1MS513Oce0k9HT2D3K1VdiV3D/xfWiXUuEONQwDE/7g19S2qjcTujinvc7kYkkgA0wAOYQLWCT0lqXYm/ZiOqqz2tL3RCZ10DwfHxD/AGz8GqrfYzFf8X/Zn4q47l7Mq0Kb2VWFpzSLtMyB0HqV+ioshcnKLSNfW31zqajJMsaIi75wj4RNiuf76bnCoBENLbUKh82ObD1TzAei825iugry9gIIIBBsQRIPUpwm4PKMp4PzljcE+i806rHMeNQ4Qe3rHWteV3Dbe5TazMrC3KPNZUbyjWew6Q9nYDHUqDj/AAW4ppPJsY4c0VQfiAt6N8Wu1lqkimykq14fwXY1xuymwdLqg+AVq2H4I6bCH4mpyh9Rstb3nUrMroL5hyRUdytz342qHuBbQaeN3rR6DekrttGiGNaxoAa0Q0DmAXzD4dtNoYxoa0CGgCAB2LItKyxzZU3kIiKowQW+n/hv9pnzBcvzLp++58iqe0z5guVSufqfWeZ6WXjrl/LJDAYYVM4vmjgAgZj0SQRpzWnpW47YRLoa9uuhmzczmZi6ADdpstTB4B72A03GXEte1sgNABPjCDNwCQIv22Xqpsuu0FxdEE/7hk5c7iR9xx6feqkuztRpwr7vbHJsU9h5nACqy8mQCQGgtBdMxq4WnmPfjqbJPJmoDYNa72pDJj77bQdden1hcPXa7MHAvcOEFweXcVO5zaCXNv8AmvgwVfzqdTPZtQ5XEgkm0cxggax2WWdqx5Eurjj0MjZUrusfLKHaflco3G4U08kua4ubmJaZHnObE8/m/wBVu7qHyyh2n5XKMV3kU1RcbYp8UddREXWPbBERAEREAREQBERAEREAUTtParqb8oiI5wpVzZBH5Ktbb2LV89jnVAOYmXDs9b4rndIq91eBnP08yuzdjum3hNtue9jTlgmNFNqt7H2K7he4kHUG4jsGpPWbdqsVNkAC56yZJUOjI6hVt3t9vlkV7sd49IiLqFgREQGjtnZQxNF1EuLQSDIAJEEHn7FWv2aU/wDmqfdarmihKEZdrRRZp6rHmccsqdLcLKMrcRUA6qdO+tja4ubG11nO5nC1vLEZdHCk2dXEiJygHOQYFxAVlROrjwMLTVLyiVU7iknN+lVZ6crBzg/FrfcvR3JJkfpVW9rMpiOoQLc2kaK0IsdXHgPhauH7lRxHg+FQgvxFQkCBwMECSYgdZJ7172duC2jVZVbWeS0zBa2/MR7iVa0TqoeeDHwlOc7e0IiKw2QiIgCIiAIiIAiIgPNSoGiSYC03bVb/APSPpK1Nu1jma3mAk9pn8P6rUwFMHPaSAI4c3P0SF5zV9JXfEdRThY+ftkola921Er+t29X3vyT9bt6vvfko1mBBDTxXaSRYEkCYAI067r1UwrRMkw3MbZZMZLE/zH3LW+M1+3c2sckY6yfAkP1u3q+9+S+frdvV978lpHCNMC85mgkQAAWA6dq8s2da8jhBNxYwTBEdXUpPVdIZwmn7L/wdZPgb/wCuG9HuK3KFcPEtMj4dSruLYBcA+iOaPMBPfK2th1eJw6QrNJ0nf8SqbsNPs8sCNrcsMnERF6Y2AiIgCIiAIiIAiIgCIiAIiIAiIgCIiAIiICv7dd4zuH+SjOUW/vC7xnc3/JROdeB6SX+VPmaFnqZstrETB1EHsOoXnlF9oYoNAu4Q6TEcQtY36v6r2MVTtwnS9hra+vbdUKqMku8RwY86Z1kdjWmARoIFgY7puvFbEMIhrYMC5A65+l+pYdMV2qQwuJ85RSOw3TUPZ9QofOpTd93jD2fUK7o9f5MOZKv1IsyIi+gG+EREAREQBERAEREAREQBERAEREAREQBERAVfeZ3jf5W/5KGzqV3rd40ey34uUThq4Ga8EizsodF7iOteI10c6qeeP8GlZ6mZ8NiQ0mRI5u0Xb3T8VnOMpwBlOgzWFyJvE3ue+FgGJpCOGdJsR0T6Vz51+sL7y9KAct+cAOtpPpaa27FCCcVhSiRMoxdO/BaDFhrPb0e5YMRVaYLbdIiO/X/2EbiaXDLZ0kQels+lf047QgxNKLtOhsAdYbpfpDvesSjuWG4gxZ1LbtO8aez6hRGJqMN225ogjpvcnqHcVJ7rO8cfZ+oUtHHbqYL6kq/Ui3oiL3JuhERAEREAREQBERAEREAREQBERAEREAREQFO3vd44ey34uUDmU3vn/rj2G/FygaRhzSQYBBNuabrxutrctTLmadi7zNvCYkND51LYaYmDI6FmfiKRGWI68pkcIHrXEj+qHF0ibsMF2d3DF4cIt6M5THWV5/SaYbAYdZjK4+tYkm4uOhI1NLGVjkYwezi6WWADBJOhn0hrPWPzWvinsN2dhEEdPFcmOYdxWV9Sj6pmXHzHZYM5eGdNOdfBXpRdrtWkiHXgATrp5wjW+qxKqUlh4GDUzKb3Sd453s/UKCrGXS0QLWg2MCY6plTO6DorkHnbbruCsaStx1EOZmC7yLwiIvaG4EREAREQBERAEREAREQBERAEREAREQBERAa2J1HYsSIpIBERZAREQBZKHnIiwDaREUQEREAREQBERAEREB//2Q=="/>
          <p:cNvSpPr>
            <a:spLocks noChangeAspect="1" noChangeArrowheads="1"/>
          </p:cNvSpPr>
          <p:nvPr/>
        </p:nvSpPr>
        <p:spPr bwMode="auto">
          <a:xfrm>
            <a:off x="63500" y="-1039813"/>
            <a:ext cx="2133600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Perder de vista nuestro propósito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Creer que nuestro propósito es hacer dinero.</a:t>
            </a:r>
          </a:p>
          <a:p>
            <a:pPr lvl="1"/>
            <a:r>
              <a:rPr lang="en-US" sz="3200" dirty="0" smtClean="0"/>
              <a:t>“</a:t>
            </a:r>
            <a:r>
              <a:rPr lang="es-ES_tradnl" sz="3200" dirty="0" smtClean="0"/>
              <a:t>Y les dijo: Mirad, y guardaos de toda avaricia; porque </a:t>
            </a:r>
            <a:r>
              <a:rPr lang="es-ES_tradnl" sz="3200" b="1" i="1" dirty="0" smtClean="0"/>
              <a:t>la vida del hombre </a:t>
            </a:r>
            <a:r>
              <a:rPr lang="es-ES_tradnl" sz="3200" dirty="0" smtClean="0"/>
              <a:t>no consiste en la abundancia de los bienes que posee.”  </a:t>
            </a:r>
          </a:p>
          <a:p>
            <a:pPr lvl="2"/>
            <a:r>
              <a:rPr lang="es-ES_tradnl" sz="2600" dirty="0" smtClean="0"/>
              <a:t>Lucas 12:15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Las consecuencias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Hacer del dinero un fin y no un medio</a:t>
            </a:r>
          </a:p>
          <a:p>
            <a:pPr lvl="1"/>
            <a:r>
              <a:rPr lang="es-ES_tradnl" sz="2400" dirty="0" smtClean="0"/>
              <a:t>Porque los que quieren enriquecerse </a:t>
            </a:r>
            <a:r>
              <a:rPr lang="es-ES_tradnl" sz="2400" b="1" i="1" dirty="0" smtClean="0"/>
              <a:t>caen en tentación y lazo</a:t>
            </a:r>
            <a:r>
              <a:rPr lang="es-ES_tradnl" sz="2400" dirty="0" smtClean="0"/>
              <a:t>, y en muchas codicias necias y dañosas, que </a:t>
            </a:r>
            <a:r>
              <a:rPr lang="es-ES_tradnl" sz="2400" b="1" i="1" dirty="0" smtClean="0"/>
              <a:t>hunden a los hombres </a:t>
            </a:r>
            <a:r>
              <a:rPr lang="es-ES_tradnl" sz="2400" dirty="0" smtClean="0"/>
              <a:t>en destrucción y perdición; porque </a:t>
            </a:r>
            <a:r>
              <a:rPr lang="es-ES_tradnl" sz="2400" b="1" i="1" dirty="0" smtClean="0"/>
              <a:t>raíz de todos los males es el amor al dinero</a:t>
            </a:r>
            <a:r>
              <a:rPr lang="es-ES_tradnl" sz="2400" dirty="0" smtClean="0"/>
              <a:t>, el cual codiciando algunos, se extraviaron de la fe, y fueron traspasados de muchos dolores. Más tú, oh hombre de Dios, </a:t>
            </a:r>
            <a:r>
              <a:rPr lang="es-ES_tradnl" sz="2400" b="1" i="1" dirty="0" smtClean="0"/>
              <a:t>huye de estas cosas</a:t>
            </a:r>
            <a:r>
              <a:rPr lang="es-ES_tradnl" sz="2400" dirty="0" smtClean="0"/>
              <a:t>, y sigue la justicia, la piedad, la fe, el amor, la paciencia, la mansedumbre.”</a:t>
            </a:r>
          </a:p>
          <a:p>
            <a:pPr lvl="2"/>
            <a:r>
              <a:rPr lang="es-ES_tradnl" dirty="0" smtClean="0"/>
              <a:t>1 Timoteo 6:9-11</a:t>
            </a:r>
            <a:endParaRPr lang="es-ES_tradn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¿Cómo identifico el valor del dinero en mi vida?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_tradnl" dirty="0" smtClean="0"/>
              <a:t>Cuando las decisiones que se toman están fundamentadas en la cantidad de dinero que producen y no en lo que es correcto.</a:t>
            </a:r>
          </a:p>
          <a:p>
            <a:r>
              <a:rPr lang="es-ES_tradnl" dirty="0" smtClean="0"/>
              <a:t>Cuando el único objetivo del trabajo es acumular riquezas.</a:t>
            </a:r>
          </a:p>
          <a:p>
            <a:r>
              <a:rPr lang="es-ES_tradnl" dirty="0" smtClean="0"/>
              <a:t>Cuando el deseo del dinero es mayor que su deseo de comunión con Dios.</a:t>
            </a:r>
          </a:p>
          <a:p>
            <a:r>
              <a:rPr lang="es-ES_tradnl" dirty="0" smtClean="0"/>
              <a:t>Cuando he descuidado mi hogar por el trabajo.</a:t>
            </a:r>
          </a:p>
          <a:p>
            <a:r>
              <a:rPr lang="es-ES_tradnl" dirty="0" smtClean="0"/>
              <a:t>Cuando el afán por el dinero nos quita el sueño.</a:t>
            </a:r>
          </a:p>
          <a:p>
            <a:r>
              <a:rPr lang="es-ES_tradnl" dirty="0" smtClean="0"/>
              <a:t>Cuando se ha perdido la generosidad.</a:t>
            </a:r>
          </a:p>
          <a:p>
            <a:r>
              <a:rPr lang="es-ES_tradnl" dirty="0" smtClean="0"/>
              <a:t>Cuando se ha dejado de diezmar y ofrendar.</a:t>
            </a:r>
          </a:p>
          <a:p>
            <a:r>
              <a:rPr lang="es-ES_tradnl" dirty="0" smtClean="0"/>
              <a:t>Cuando el dinero me provee la sensación de seguridad.</a:t>
            </a:r>
          </a:p>
          <a:p>
            <a:r>
              <a:rPr lang="es-ES_tradnl" dirty="0" smtClean="0"/>
              <a:t>Cuando el dinero es un obstáculo para ser un  discípulo de Cristo.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Gerencia</a:t>
            </a:r>
            <a:r>
              <a:rPr lang="en-US" dirty="0" smtClean="0"/>
              <a:t>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Gerencia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factor </a:t>
            </a:r>
            <a:r>
              <a:rPr lang="en-US" dirty="0" err="1" smtClean="0"/>
              <a:t>determinante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b="1" i="1" dirty="0" err="1" smtClean="0"/>
              <a:t>motivar</a:t>
            </a:r>
            <a:r>
              <a:rPr lang="en-US" b="1" i="1" dirty="0" smtClean="0"/>
              <a:t> o </a:t>
            </a:r>
            <a:r>
              <a:rPr lang="en-US" b="1" i="1" dirty="0" err="1" smtClean="0"/>
              <a:t>desmotivar</a:t>
            </a:r>
            <a:r>
              <a:rPr lang="en-US" b="1" i="1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resurso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y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ende</a:t>
            </a:r>
            <a:r>
              <a:rPr lang="en-US" dirty="0" smtClean="0"/>
              <a:t> </a:t>
            </a:r>
            <a:r>
              <a:rPr lang="en-US" b="1" i="1" dirty="0" err="1" smtClean="0"/>
              <a:t>influir</a:t>
            </a:r>
            <a:r>
              <a:rPr lang="en-US" b="1" i="1" dirty="0" smtClean="0"/>
              <a:t> </a:t>
            </a:r>
            <a:r>
              <a:rPr lang="en-US" dirty="0" smtClean="0"/>
              <a:t>en el </a:t>
            </a:r>
            <a:r>
              <a:rPr lang="en-US" dirty="0" err="1" smtClean="0"/>
              <a:t>logro</a:t>
            </a:r>
            <a:r>
              <a:rPr lang="en-US" dirty="0" smtClean="0"/>
              <a:t> de los </a:t>
            </a:r>
            <a:r>
              <a:rPr lang="en-US" dirty="0" err="1" smtClean="0"/>
              <a:t>objetivos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proceso</a:t>
            </a:r>
            <a:r>
              <a:rPr lang="en-US" dirty="0" smtClean="0"/>
              <a:t> se </a:t>
            </a:r>
            <a:r>
              <a:rPr lang="en-US" dirty="0" err="1" smtClean="0"/>
              <a:t>cometen</a:t>
            </a:r>
            <a:r>
              <a:rPr lang="en-US" dirty="0" smtClean="0"/>
              <a:t> </a:t>
            </a:r>
            <a:r>
              <a:rPr lang="en-US" dirty="0" err="1" smtClean="0"/>
              <a:t>errores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identificarlos</a:t>
            </a:r>
            <a:r>
              <a:rPr lang="en-US" dirty="0" smtClean="0"/>
              <a:t>.</a:t>
            </a:r>
            <a:endParaRPr lang="es-ES_tradn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engaño de las riquezas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200" dirty="0" smtClean="0"/>
              <a:t>“Estos son los que fueron sembrados entre espinos: los que oyen la palabra, pero </a:t>
            </a:r>
            <a:r>
              <a:rPr lang="es-ES_tradnl" sz="3200" b="1" i="1" dirty="0" smtClean="0"/>
              <a:t>los afanes de este siglo</a:t>
            </a:r>
            <a:r>
              <a:rPr lang="es-ES_tradnl" sz="3200" dirty="0" smtClean="0"/>
              <a:t>, y </a:t>
            </a:r>
            <a:r>
              <a:rPr lang="es-ES_tradnl" sz="3200" b="1" i="1" dirty="0" smtClean="0"/>
              <a:t>el engaño </a:t>
            </a:r>
            <a:r>
              <a:rPr lang="es-ES_tradnl" sz="3200" dirty="0" smtClean="0"/>
              <a:t>de las riquezas, y </a:t>
            </a:r>
            <a:r>
              <a:rPr lang="es-ES_tradnl" sz="3200" b="1" i="1" dirty="0" smtClean="0"/>
              <a:t>las codicias </a:t>
            </a:r>
            <a:r>
              <a:rPr lang="es-ES_tradnl" sz="3200" dirty="0" smtClean="0"/>
              <a:t>de otras cosas, </a:t>
            </a:r>
            <a:r>
              <a:rPr lang="es-ES_tradnl" sz="3200" b="1" i="1" dirty="0" smtClean="0"/>
              <a:t>entran y ahogan la palabra</a:t>
            </a:r>
            <a:r>
              <a:rPr lang="es-ES_tradnl" sz="3200" dirty="0" smtClean="0"/>
              <a:t>, y se hace infructuosa.”</a:t>
            </a:r>
          </a:p>
          <a:p>
            <a:pPr lvl="1"/>
            <a:r>
              <a:rPr lang="es-ES_tradnl" dirty="0" smtClean="0"/>
              <a:t>Marcos 4:18-19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servir</a:t>
            </a:r>
            <a:r>
              <a:rPr lang="en-US" dirty="0" smtClean="0"/>
              <a:t> a dos Se</a:t>
            </a:r>
            <a:r>
              <a:rPr lang="es-ES_tradnl" dirty="0" err="1" smtClean="0"/>
              <a:t>ñores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El caso del Joven rico</a:t>
            </a:r>
          </a:p>
          <a:p>
            <a:pPr lvl="1"/>
            <a:r>
              <a:rPr lang="es-ES_tradnl" dirty="0" smtClean="0"/>
              <a:t>Marcos 10:17-24</a:t>
            </a:r>
          </a:p>
          <a:p>
            <a:pPr>
              <a:buNone/>
            </a:pPr>
            <a:endParaRPr lang="es-ES_tradnl" dirty="0"/>
          </a:p>
        </p:txBody>
      </p:sp>
      <p:pic>
        <p:nvPicPr>
          <p:cNvPr id="17410" name="Picture 2" descr="http://t3.gstatic.com/images?q=tbn:ANd9GcRcmjoccO1USoshlVT1BLvs9DfTzAsDYqgusMcx5kFar8rzMzO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4124782" cy="3089605"/>
          </a:xfrm>
          <a:prstGeom prst="rect">
            <a:avLst/>
          </a:prstGeom>
          <a:noFill/>
        </p:spPr>
      </p:pic>
      <p:pic>
        <p:nvPicPr>
          <p:cNvPr id="6" name="Picture 6" descr="http://farm3.static.flickr.com/2621/3960881643_bb2587a6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852936"/>
            <a:ext cx="4000500" cy="300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falsa seguridad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“Si puse en </a:t>
            </a:r>
            <a:r>
              <a:rPr lang="es-ES_tradnl" b="1" i="1" dirty="0" smtClean="0"/>
              <a:t>el oro mi esperanza</a:t>
            </a:r>
            <a:r>
              <a:rPr lang="es-ES_tradnl" dirty="0" smtClean="0"/>
              <a:t>, y dije al oro: </a:t>
            </a:r>
            <a:r>
              <a:rPr lang="es-ES_tradnl" b="1" i="1" dirty="0" smtClean="0"/>
              <a:t>Mi confianza eres tú</a:t>
            </a:r>
            <a:r>
              <a:rPr lang="es-ES_tradnl" dirty="0" smtClean="0"/>
              <a:t>; si me alegré de que mis riquezas se multiplicasen, y de que mi mano hallase mucho; si he mirado el sol cuando resplandecía y a la luna cuando iba hermosa, </a:t>
            </a:r>
            <a:r>
              <a:rPr lang="es-ES_tradnl" b="1" i="1" dirty="0" smtClean="0"/>
              <a:t>y mi corazón se engañó en secreto,</a:t>
            </a:r>
            <a:r>
              <a:rPr lang="es-ES_tradnl" dirty="0" smtClean="0"/>
              <a:t> y mi boca besó mi mano; esto también sería maldad juzgada; porque </a:t>
            </a:r>
            <a:r>
              <a:rPr lang="es-ES_tradnl" b="1" i="1" dirty="0" smtClean="0"/>
              <a:t>habría negado al Dios soberano.</a:t>
            </a:r>
            <a:r>
              <a:rPr lang="es-ES_tradnl" dirty="0" smtClean="0"/>
              <a:t>”</a:t>
            </a:r>
          </a:p>
          <a:p>
            <a:pPr lvl="1"/>
            <a:r>
              <a:rPr lang="es-ES_tradnl" dirty="0" smtClean="0"/>
              <a:t>Job 31:24-28</a:t>
            </a:r>
            <a:endParaRPr lang="es-ES_tradn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Son inciertas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sz="3600" dirty="0" smtClean="0"/>
              <a:t>“¿Has de poner tus ojos en las riquezas, siendo ningunas? Porque se harán </a:t>
            </a:r>
            <a:r>
              <a:rPr lang="es-ES_tradnl" sz="3600" b="1" dirty="0" smtClean="0"/>
              <a:t>alas</a:t>
            </a:r>
            <a:r>
              <a:rPr lang="es-ES_tradnl" sz="3600" dirty="0" smtClean="0"/>
              <a:t> como </a:t>
            </a:r>
            <a:r>
              <a:rPr lang="es-ES_tradnl" sz="3600" b="1" dirty="0" smtClean="0"/>
              <a:t>alas</a:t>
            </a:r>
            <a:r>
              <a:rPr lang="es-ES_tradnl" sz="3600" dirty="0" smtClean="0"/>
              <a:t> de águila, y volarán al cielo.</a:t>
            </a:r>
            <a:r>
              <a:rPr lang="en-US" sz="3600" dirty="0" smtClean="0"/>
              <a:t>” </a:t>
            </a:r>
          </a:p>
          <a:p>
            <a:pPr lvl="1"/>
            <a:r>
              <a:rPr lang="en-US" dirty="0" err="1" smtClean="0"/>
              <a:t>Proverbios</a:t>
            </a:r>
            <a:r>
              <a:rPr lang="en-US" dirty="0" smtClean="0"/>
              <a:t> 23:5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 in</a:t>
            </a:r>
            <a:r>
              <a:rPr lang="es-ES_tradnl" dirty="0" smtClean="0"/>
              <a:t>útiles para la Salvación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b="1" dirty="0" smtClean="0"/>
          </a:p>
          <a:p>
            <a:r>
              <a:rPr lang="es-ES_tradnl" sz="3600" dirty="0" smtClean="0"/>
              <a:t>“De </a:t>
            </a:r>
            <a:r>
              <a:rPr lang="es-ES_tradnl" sz="3600" b="1" i="1" dirty="0" smtClean="0"/>
              <a:t>nada servirán las riquezas el día del juicio</a:t>
            </a:r>
            <a:r>
              <a:rPr lang="es-ES_tradnl" sz="3600" dirty="0" smtClean="0"/>
              <a:t>, pero la justicia libra de la muerte.”</a:t>
            </a:r>
          </a:p>
          <a:p>
            <a:pPr lvl="1"/>
            <a:r>
              <a:rPr lang="es-ES_tradnl" dirty="0" smtClean="0"/>
              <a:t>Proverbios 11:4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No nos pertenecen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sz="3200" dirty="0" smtClean="0"/>
              <a:t>“Pero gran ganancia es la piedad acompañada de contentamiento; porque </a:t>
            </a:r>
            <a:r>
              <a:rPr lang="es-ES_tradnl" sz="3200" b="1" i="1" dirty="0" smtClean="0"/>
              <a:t>nada hemos traído </a:t>
            </a:r>
            <a:r>
              <a:rPr lang="es-ES_tradnl" sz="3200" dirty="0" smtClean="0"/>
              <a:t>a este mundo, y sin duda </a:t>
            </a:r>
            <a:r>
              <a:rPr lang="es-ES_tradnl" sz="3200" b="1" i="1" dirty="0" smtClean="0"/>
              <a:t>nada podremos sacar</a:t>
            </a:r>
            <a:r>
              <a:rPr lang="es-ES_tradnl" sz="3200" dirty="0" smtClean="0"/>
              <a:t>.” </a:t>
            </a:r>
          </a:p>
          <a:p>
            <a:pPr lvl="1"/>
            <a:r>
              <a:rPr lang="es-ES_tradnl" dirty="0" smtClean="0"/>
              <a:t>1 Timoteo 6</a:t>
            </a:r>
            <a:r>
              <a:rPr lang="en-US" dirty="0" smtClean="0"/>
              <a:t>:6-7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Verdadero Proveedor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baseline="30000" dirty="0" smtClean="0"/>
              <a:t>“ </a:t>
            </a:r>
            <a:r>
              <a:rPr lang="es-ES_tradnl" sz="3200" dirty="0" smtClean="0"/>
              <a:t>Sean vuestras costumbres sin avaricia, contentos con lo que tenéis ahora; porque él dijo: </a:t>
            </a:r>
            <a:r>
              <a:rPr lang="es-ES_tradnl" sz="3200" b="1" i="1" dirty="0" smtClean="0"/>
              <a:t>No te desampararé, ni te dejaré</a:t>
            </a:r>
            <a:r>
              <a:rPr lang="es-ES_tradnl" sz="3200" dirty="0" smtClean="0"/>
              <a:t>; de manera que podemos decir confiadamente : </a:t>
            </a:r>
            <a:r>
              <a:rPr lang="es-ES_tradnl" sz="3200" b="1" i="1" dirty="0" smtClean="0"/>
              <a:t>El Señor es mi ayudador</a:t>
            </a:r>
            <a:r>
              <a:rPr lang="es-ES_tradnl" sz="3200" dirty="0" smtClean="0"/>
              <a:t>; no temeré lo que me pueda hacer el hombre.” </a:t>
            </a:r>
          </a:p>
          <a:p>
            <a:pPr lvl="1"/>
            <a:r>
              <a:rPr lang="es-ES_tradnl" dirty="0" smtClean="0"/>
              <a:t>Hebreos 13:5-6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Nuestra Verdadera Confianza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sz="3200" baseline="30000" dirty="0" smtClean="0"/>
              <a:t>“</a:t>
            </a:r>
            <a:r>
              <a:rPr lang="es-ES_tradnl" sz="3200" dirty="0" smtClean="0"/>
              <a:t>Bendito el varón que confía en Jehová, </a:t>
            </a:r>
            <a:r>
              <a:rPr lang="es-ES_tradnl" sz="3200" b="1" i="1" dirty="0" smtClean="0"/>
              <a:t>y cuya confianza es Jehová</a:t>
            </a:r>
            <a:r>
              <a:rPr lang="es-ES_tradnl" sz="3200" dirty="0" smtClean="0"/>
              <a:t>. Porque será como el árbol plantado junto a las aguas, que junto a la corriente echará sus raíces, </a:t>
            </a:r>
            <a:r>
              <a:rPr lang="es-ES_tradnl" sz="3200" b="1" i="1" dirty="0" smtClean="0"/>
              <a:t>y no verá cuando viene el calor</a:t>
            </a:r>
            <a:r>
              <a:rPr lang="es-ES_tradnl" sz="3200" dirty="0" smtClean="0"/>
              <a:t>, sino que su hoja estará verde; y en el año de sequía no se fatigará, </a:t>
            </a:r>
            <a:r>
              <a:rPr lang="es-ES_tradnl" sz="3200" b="1" i="1" dirty="0" smtClean="0"/>
              <a:t>ni dejará de dar fruto.</a:t>
            </a:r>
            <a:r>
              <a:rPr lang="es-ES_tradnl" sz="3200" dirty="0" smtClean="0"/>
              <a:t>” </a:t>
            </a:r>
          </a:p>
          <a:p>
            <a:pPr lvl="1"/>
            <a:r>
              <a:rPr lang="es-ES_tradnl" dirty="0" smtClean="0"/>
              <a:t>Jeremías 17:7-8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Por medio de Jesucristo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sz="3200" dirty="0" smtClean="0"/>
              <a:t>“Mi Dios, pues suplirá </a:t>
            </a:r>
            <a:r>
              <a:rPr lang="es-ES_tradnl" sz="3200" b="1" i="1" dirty="0" smtClean="0"/>
              <a:t>todo lo que os falta </a:t>
            </a:r>
            <a:r>
              <a:rPr lang="es-ES_tradnl" sz="3200" dirty="0" smtClean="0"/>
              <a:t>conforme a sus riquezas en gloria </a:t>
            </a:r>
            <a:r>
              <a:rPr lang="es-ES_tradnl" sz="3200" b="1" i="1" dirty="0" smtClean="0"/>
              <a:t>en Cristo Jesús</a:t>
            </a:r>
            <a:r>
              <a:rPr lang="es-ES_tradnl" sz="3200" dirty="0" smtClean="0"/>
              <a:t>.”</a:t>
            </a:r>
          </a:p>
          <a:p>
            <a:pPr lvl="1"/>
            <a:r>
              <a:rPr lang="es-ES_tradnl" dirty="0" smtClean="0"/>
              <a:t>Filipenses 4:19</a:t>
            </a:r>
            <a:endParaRPr lang="es-ES_tradnl" dirty="0"/>
          </a:p>
        </p:txBody>
      </p:sp>
      <p:sp>
        <p:nvSpPr>
          <p:cNvPr id="10242" name="AutoShape 2" descr="data:image/jpeg;base64,/9j/4AAQSkZJRgABAQAAAQABAAD/2wCEAAkGBhQSERUUExQWFBQVGRcWFxcUFBUXFRYYFxgXFxcXFxcXHCYeFxkkHRQVHy8gIycpLCwsFR4xNTAqNSYrLCkBCQoKDgwOGg8PGikkHyQsLCwsLCwpLCwsLCwsLCwsLCksLCwsLCwsLCwsLCwsKSwsLCwsLCwsLCwsLCwsLCwpLP/AABEIAL4BCQMBIgACEQEDEQH/xAAbAAACAwEBAQAAAAAAAAAAAAAEBQIDBgcBAP/EAEUQAAECBAMEBQkFBgYCAwAAAAEAAgMEESEFEjFBUWFxBhMigZEHMkKSobHB0/AUUmLR4RUXI3Ky8SSCk6LC0lODMzRD/8QAGQEAAwEBAQAAAAAAAAAAAAAAAgMEAQAF/8QAKBEAAgICAgICAgEFAQAAAAAAAAECEQMhEjEiQQQTUWEyQnGBsfAU/9oADAMBAAIRAxEAPwDeuduVLqqoRaLx0cqVRaK+z0uovOsVbn1XwKfGX5AlEtzqXXFVhq9yFa3BgcWXQ43FENnUD1a96spUscJewk2g/wC2hffawgMqmyCSkvBBbs3mwkzIVkOYCobKFXMlUuXBLTCVsmaHQr3MQpsggKZYEuWTVGqIOZgrwR1J8FVmAlNRYaskXKJUTDKiWrFH9m/4PS5RJXlVAuRcX6NteyRcoGIV5mUesTFa7BdHpjKt0ReOcEPPzUOCAY0RsIO0zG5tXRUQkn6FSTQRnUXOVOFzcGYBMKJnANCW/qmD8K3O8QqotIS7YGIy8dGV0bCngVAzD8P5IB5T1JMCi0zCg6aQz3KAIKZ4mUwn7SvDMochVuCGkaFfaF916DXlVlHD0uXgIQom2mnFSZEB0XmuV+z0ONBbQFblbvQjSrA5C7/J1F4eArmTI3ISqk1Y4xZmwkRxuVrYw2hB0VgahcY/kwIytVjHNCGaFY1gQVemzAoTIUXzCrawK1oal8Uno6ynOSvrotuVXNhgpnOlVA1+wBrCphpRhYFW40SpSCSKC1QMBWuiqBipdv0HRQ+CqDUbES5yg5bbNBntVD2ot0SiFjTPBMjmnFdGOCYj6SYz9nhVa7LEdoaAlo2kA2qdBXS/Bc2xaafEe50RxiRDck3pzotZDwh01FjxInayODRbbr7qKyU6Pw8x7IqbE7VVDOl32D/5nPa6EXQHGzLzTQbMiENduB9E+Jp3ruUNgI5rjWJ9D3tq+GCRryK6pgM91kvDcdSBXntVcMkZ7RNPFLHpjWE2llRiGCtiio7Lt+/mpTESlCrJzEBChOinzWtLj3CtEeheznHSGOYcTqfS9Kh0B0Hfqs7iU4+G0Pa0hlQMwtffvpZMMLlok5GJN4kYucTubq7lagC+6XsywQyly5oA3UUt+RV1GhjhM91sIOOuh+u9FlLOjsAtg32n3ABMXvA1TFN32Dx/RXEiAamih1zd48UuxKarWh00SH7a7es++V6N+uK7NNLRi4nYinzeQ5a7bqbJVgLsp1Hgk09AIOtT8FNqTLacUO/2qM1rhMIcyKCpWNgRSDdMZicqwCqyUKZikmtml+1ACq+gYg12hWSbiZApVfQ5o1oDRA4yXQS4s20GZBRTSkWGzLTQAVO9PIbUhSfsycEi5pCsDgq2w1MQltimkWVaptLVV1S9EJdzYPFBAiNC9+1cEP1a+LULbNpFpmVU6OqyFWSs2bSLar2iHzqPXIqMCiQqzECHdFVTohXfWzQtxahozWirvugu8AT76KoxShZ+YywIp35WDvNT7GlA8crQSoW9F4o6qMHOAdEiktadXdluiXYnjTZY1LS4E6jTxUejEN8WJEZ1jmsYDEAaadqoH69yaYrh7YkAB1DWrjzdcpjSjk8huO3B8SGGdJBFbTIAHadtp/um/RiPRr2fdcad9/ikmGybWtDKDK3Swsi8Mjhkw5o0LQfr2KjA0sniBng/q32aucjVgE7gfYkPSjEc0gxgPaikD/KLuPu8UaJqrHt319oWZksIjzLmEuDYAblzVFQa1dQa19itndaPPgly2aDoDhwZDdFIu7sN/kb+Z9yyXTSaD51+XzYYpzdt9q383OwpaC6jgBDbUNrUigtbVc46OyRmZgV0cS938rdPEkeKXJUlFf8AManbcmO4VIcJoNqNvz2+1IpvGATQmo36I/GJ7q3ljthofr2rH4nHBdZS48Ny2UTycY6Kp2eOazkN1zvvIaONuvvUMn83s/NeiopIits2ktjJrtomLpnO1zgNNu7f7apXKYedSNdK11JoEwAbCGWzid+xR5Er0ehi5V5CmI5QM6iZ2CQSXexL4cEuNACmxaatiZJp0i7r6lWQHEngr4WE2BJoNoOvhtXsaCG+bcjuQOSfQXBrbNHglQKkgAfVFppGba80BssDJzZNBVbHCIzYbRV+uz86Lzc6cZFKqUbNCxiubBQ0tEzCoNQjWVQRaJpaIGCvOqRKre5G9ApsoLFAhWOKHjx6BBzCUWyLyh3uQk3iA2FDDEhoiuVWOWIJix6IYzl6JXPT+XagW4lccU6MW1YXFLRpesUXRUAJ8UohX4mAtXI1wXsNjTwCDxyP/AYPvOc7wo0f8kmn8QvYq/FY1ZeXfsyub3h7vzRqLtWKk1VIC6OYp1UyWk0bGa6ETuJu0+Ip3q7E+kLYb+rcQB5te1qACb9+lFnJmYyPbEOxzT3Ao/pFPNaIJLS8EUJLqCvIAU2JuSCeROuxeLJxi90O5HF2Os11VVDngJjW+U+wtWQxaKIMSHFhjLms4A2KlhuJF04yp85kQd+Qkf0o4YqfNGZc7a4M38rif8Wm9MsCnQyAGk7SsXKzP8StUzwaO15LX5g2moBNDsrTvVE5cU2SxjydD+d6trwGntFpcRapaCAdlzSprwKK6N4S2FMRXN81zW5eAJq4eNEjdhBfGaWupFY11CHVa5hq0gjvK0mERKZAdaFp949yixySyJrpl04v62n6Mx5UMOyubFAs7supvGnsr4LnRNXd67b0uw8TEpEZ6QGZvNtx+XeuEQZgNeRpdejx/B59+maOXwxtqjzhTv2D63Kr9lfiHh+ih+1GhlN23ah/25+FqnUchW3jRrf2m0GjvNBLud+yK7tqVz+Jtcba7kB15IpqdwVsBja3aKhH9UU7A+6UlRbDna61vpX9U6kJYOo4wqgakOLog4gCwHK6XSsu12t/gtbgcq1ula7ypPkT4qkU4I3tifEJ6G20MF+zNQknvJSCYmHEmoIJXSZnCGPOZ2xIsXk4NDTXelYc6XjQeSDluzKQo5HwTCWnnGlShIEg5xIYK08VfGw6JDoaGhvoqZ8G69k8eS6OidG5xjYYGepJsFp2lct6PTVHtzA2XTZSYD2ZhpxXluPGTiOybSkSiRqIGbmtxVc7EogI0RLS5bbNjGi+FOXuVGcm2lpoUsjR0vmp2icsXsZSbPJyZSScxEtNirY86LpdGihyqir7Mk66K5jEy5t0AydNdV7OGyAJVkIKiLJN2OoOLk2Q8bFTXWyUxItOaqEXfeqPggPskNPtBcQt86QEHDoZiAF4JLQfRz0IrvtQ96wnRuV66Yhs2Oe0HkSKrpvSqIHQHgeg4V7wPruU2btIOMjleJwS4Em69xyfY+XoKEtaD3i3jZN4sAZVh+ksrQ1CfGCk1foVKTjdewaZxUxGBlKlTwaHEbMQnuBADgL7jb4o7o05uWpANfEFN51g7JFqOHvTHKnxoyOO1ysIhxKVWh6OR3NlSRl/iOcACKkZGgG/Gv8At4rPQJUvfQcydwWjgMH2YBop1Tzbg4a+IKn+R/Ghvx157HGF5czXgAGzTROS+4P4h7wsxhsxR3O/en4dYcx7wo+mXS2hzGFBwK4H0nlmsm4obpnK7pOYhQFjBmcfBvEn4armvSXoXFa8xW1ihxJdRpzAm+64XrqVHkUYOM4U1og8w4prNyhFstCN4p70H9mdu9iYmca1kYNJoLfR281B8epqFVMAgnwQ7IiVXsZy9D2RnKbLrWYfOVaKCiw0rFFRdaWRmwG3sFD8iKtOi3BJ1Q2xDFS0UrTkkJY+JpUpgXMi7RZNMPgNApoBcn/ikKSxLS2Oacu+hHh8CIx4oDVdBlpDrYXbhjOBYkgip20CyuLxMpBhk9q/19bURLY71UEsJIcb1Gu+5KW+U2pV36BcdVEZynQ8seHGjjqfZ4bVoYpyNAAWEl+lkUEjNWu/4LSwcRD2DtAmmzVKnWK7Tt/kFqUv7H01EzJbMFGuQEZ10iPY1AEw+iSz0SxR+IRrpNNvsVfi3s6VJCqJHvdDmbUprbdLXmi9GMUQSk0wx8aqrEOvtVEFpKlEaRtRVWjrvbITbKXWg6L9BHzLetiOEGD99wu7gxu3npzVHRPo8ZmLWJXqYfaiHh92u86eK1WNYwYgyt7LGijWtsABYABKnk46QKjy6HHRrDJSFFyQIeZzQXGK/tOtu2NvTQJZFms/2tv8jva4H3heeTmac4zAPotFDzJ/JUSLe3NH8HveFPLXYUdigiraLL9KoOWGHU9Np7qrUhAY7LgsaDcFwHiqovYM1oVdHIWaEWmhbdu4ihtQ79ERBYS1zSe0HZOdDr7lVhQMEvhnYQR/KafqEfgkPPEcctAHE8ztKY/yLTdUN5WSoKDbclB4tjolXQwBmD3ZXt3sHnU41II5J2AAwxDUgWaBq53DeAsHiGCTD4roj6NbU5Q512iwqQK0JpWiQ5Rk3GQ5QklyR0CNLNa9joZqyI0PbyIr7imkJ9WFJY0Wgl8ps2Gwf7QE0kn2UHR6PcdmglGdkUoB+aNhy4PFIpObNGh2mg40tZOpaPVezDcUzxZ6bQHinRmDHHbYDxpccis7+7uFvd/t/JbguVeYLWkzFJo4VEeHbfrmh8hBv3IVziCrIcffrsWtUFd9hcF1DXYjTMEtAGzikxmaaqLJyulaDVA4XsYp1o0MlPFht3p23EiaVt7rlZeThkmtbEV/ROoAaRtHMqPMo2V4W6NTh7w8Gt7U8VLEMFqSbAGgFOWiRSeJ9UQDUjeN3PYtThWLwLGoznUnfuFdFBNSx7RQ5JiJ+BOaagEga+PtRkviuQ5WMy7zS/ctZEe1wvQoKMyFrlCiyfJv+ewoJelRLP2QdKhJ56YpoipqeFKDRI5yaslY5OTGKNAM9HNzuSCaxKqKxB5qbpNMUrsPMle9ghrZHmnukVxZmtdqtk4RFy030NsqHhQNpFBz15URsy45AARbgqpP0iaK9spjxRspu0VbauIaLk6DbUpXEjVd+q0vQSAIs7CrcNOY1/CM3wWyXGNgt2bbEIbZWWZLMoDTNEO1zzr+XIJGXCiK6QzwfEc4b0oY8usL0U+N3Hkw2qdGr8nEH/7Z39WPY4/FVmTyRy70XEtdydb2Gh7kX5OXdmYbtq0+wqMy/NFfDd6VQOexIzt6o7GtszU3CyvIOwoLEnisMHa4HwT6eh9a0vA/iMo2I3bwfyNPGqz8/Tqy4+iD3J+KVrZs0A9JYrYTmv2EFtuVvctB0bwkGGXuOVtdmrnG5vsArc8UpmsEfOMhtb5oLS5x81tCK1O+lbJximIBrRBh+a2xO/f4rs2TXCL3/ozFj5St9BbMRa9xFMrB2WAbt531SDpMYlaB7WD+WpPAXoFdDNLlCTLWx47QK0aM7t1G3vzNB3pWHH56K8s6hRLDo9Gmp0ougdH8JzND4lgbhu/ifyWO6A4GCxj43nEAtYeHpPB9g710WWi1+O7uVkcMW7ZHPPLjSKcalqs7OrbjZ3KjDo7qA1B5FMpp3ZSNkXqXEEdjWo1aD94buKf0S9j6FM1U+tQYeD2gp9YuOOPtwvO+hsBUkDW2wIiN0aZEAMN4b94El1+BRMpIuiOJHZAJBrruNAvpyUiS4bko8ONN30VNLLvipbK441VtaAI3RABprGFRfzDTSo2pLDkokM9oENqRpY+K3EvLuDDnc17iK5TcU4V1OqDhYuw560c21nAEbqgFKjnntdjJYo69GfhzdOKuE7W4KZRY0HKRDhsoHAONKkA6kG9NqXNwEnV5sdwTeafaoW01pbCjOmmgdy4aleQ53tVHNWw8JAsXEplLykNo80JUskEEoSbH+DY5BiMAe57Xbdx5J43CmP8ANiLNYc+GTx5LWYe9oAIovDz8Iy0i5KSV2K53o1E9F1VmMRkozbELokxOkCwqsxi0y93oe0LsWVqdLoKnJeRz7EIjh5wQ8CCX3IpuC1MVtT2miu80oq3x2jcvZWfVJEf1W7bFBw40sO+tAFRFwt7toG/VPDHqNwQ0Z9F0csgnjiJR0dbq51Vp+gsk1kx2a+ZE/oKUOikrd+TbCuzEiu/kHfd3sp4o5OUlTYmXFIzMVlSeZQ8jELS5u9MMZh9XGe3ihMPitiRWwmUzutU1NO4e5ZF+Bku7DcAxf7NMNzWbF7B56t+PinXSiCQ8PbbbZLsb6NQsmV0ekQEOqRWlLgZWg003oyDMddDDA8Pyi7srgLbq6ngp8u0mgoakAzEZzqTEKmcdl7To4bWu4H2WKskcFhzTesc10OC7VjhRxIN2jeLecLIkycOUisZEJJiMc9wsGgggBtuZrdU4p0ob5rdBu0HBLcpp8YobGClsAxrE6fw4YDGNs1rbAJC59LqqenS5xds4rMz/AEmeDRoBGwke7grcWF0DkyxiaOJOnZcmwG0ncFrcCw0Ze1TYXcSNBxa32m6wXRaO55c+LQZhSG42AO2o3HSvwqtjgWLFj8j99DwKeo06RO58tj2beA4EWcNeITuQmMzarOYy3L2xcIqRxIMly6qbF0JkrGr5rPFDK2Fys3iONFz3PaeyHADdQWr338UNAxmkOK6vaf2R31r7KoCEKtLDbMKcknLkqqHYsd2abCsUo7Jo12gr5p3Dgdib9asNJxnBnbs5lieWhTz9qncmY58lsCcKegN8UZgRtBrTh/dIcRxYl1vRoRtvf4UQxxB1huzDS3a2okOgtAo3rCda1qpli4O3se8vNUtEZLEYkR9muytrceNyNil+zcxOl9nO6cSEk94FIdG0sa5QO7ejvsMCDcjMeLjT33SJ51GVRW/1sYsbktsSyuChtSRm4BzR43RTDCFQW3t6Tj3Glt90VFxSEdIbacviEjx5hDc8HSvaaToaWIO7VLSnkfnaCuMV4jmHAhu82x3GnvXwl27hyWTlsTiNymgoa1OYbNbfWi1kpFMRrXOIuOVu/gl5sUsfvQUZqZfKwjXsi+6lU7kxF2toOJp7NqSRsbygMYKAbdSTvKqbizzXteGwjTkpXgnPbQ7nWrNUM52gcyho0nm1cz2rOifdXU0+vzVcSaOtUS+LJmfZQym8DYdMp5G/gkkfChXsm/G4HcmGHyMSKRlJA+8dP1WkgYLDF3do7amg7gjWT6dN2dJpmEGExnG3bOwCoRrOhMw4VcWN4VrTvAWzizsOGKCg5WCVzvSEbFq+Vkk/FCXAy8fopGZc0cBtaare4NMNlJBlfOcC4DeSSb8KUWSGMOLtVs8Uk4b2Nz1o1osDSvBURyZf6qFTjHRhzhcWbiuc0WJ7Tz5o79p4BayTwaBJQSWjLUdp9utiHidg4Cyjhc2Xk0aGQmWAFgOSxnTXpC6NFZAYaB7gwU2A+c7uFU+C5eImfdlE5ivXTBa0ZYbRmPGpoPcVTCxEwyNxc2o0s05qf7QqpcDNFcNCQ0fysGUfFCTV3sHM+5OWNVVGuTC+kuMOiuhvNqVHjf4JfDcXIvF4FITT+Ie4rPTU6T2GbwHEbKkCnMpkcaSSRnOtsLjv62IIfoAVP4uHKyVTGH9dMlo8xgGY/DmdO4phicYQnsOgDSE0lpHqpSEf/wBI461x3B2ng2iY/BIS3zbsBn5ggCHCAzG1djBv8NnBD9Hsaq/q3G4swnV7funjtB7tyujkMhPcNXdhvfZx8fcs1PQjDjEC1hThRHVoC6Z1gYmHQi0nZYpVN4llgho3pCMYAy73Ma8bjmHap/mDh3IeNiGYgV0QJNjHJDfCpjrHu3Nt3lN6JD0Vd2Xu3vPsAT1zlJmXlRXg/jZfEiVYeIosr+2Ym8+1aCLEoFmat+qJuBUmB8jtGliSAO4JhJyzYNDQF5vU+iNlOKpk3VOYgUG/fsHFERH7a677oJJy0+joJLyPY+Ku33QESYLtT/dVRpgVI2+/ePrggJnEQGmtuPuRxxKPSMlkvtjNp0VglHRYT8paaigGZtSQdmxJJKd62grYXP5d6fYDNjOYbWj8R0AbW556ocqaVv0bBpiaHhpqBbuIPuTqpayg2BFTODjrCYZozZU6HdXb+qHnpfIyoeajYACDzqFNLKsjSGKPEGgwTrY13qiYmix4B2jnWirlp1rmEuDsxAJIYPedg0SvEIxMIOaS6hAJJsK2qALblWofkU5fgbftHtUrxTTCA2I7tnsjWnuSKB0RcaHrSHnTLccrrTQXul4YYCLC9hc7Spc2SNcYPY3GpN3IdxMXaxoEKhpssEomek7hZ4sdo2JRN4iDWtBT2f8AVBfa8wIdf+1fdfuKVi+GquSDnlS1EaTk8XHXkd43FCNj6iqUPm8rBU6fAr2DOgjMr44VFaJZZbYyMehHNdPnjWEx34RXwXGo2IAxGtHMrsMOJmlIZ3w2H/aEj5EeKOhLkwTE4wgyppYn4rmGH/xJwu16qG897hl/5hazpNiuaGG7lm+jcEgRnnV2VviS4/0BMwxqDYM/5JBxgZWUSuO4dc3g34n8k6jjsrPzLh13IAfH4qlRBkxhixMSAWttbXkQfzSn9miGIMMC5dmcdpyjb3kJp9pGQgblW3tRG11AJ7jT8kYDEPTQULBvB+CfQpgRIcMjQQYTR3NAPtBSDpe6sRvAH4Lzo9OFoDH2BuyvHVvx7ytkrpgp0HYnLnNBaNGkey6znSI/4gngFs45Budiw+NPzRXFEgZBcBnXQcrT/FhEuYPvMddzRxBqe8pZ153ryVmHQ3BzTQhMJp0KKc94bj5wAq0neNy5aZ3Y76KzFIJFb5z7Qz9U8dMhY2UnBCaQKnbuUomNnYlSxcnY+OXjGjR4jiYaw79nNZrKd6DjTLnGpNUfROhjUUJnNyZ0CQmCPOBNNmUX41QWI4uGRaAVBGrqih7rEIiJi7Q6+lDdZ6db1sQu2Cw7kiEb2x051pFs7OFxztbelSB7/YqYMhEistRrTpm3K6VYWAjeoGM5jQ21gjf6F37ZRhzOqY69e0RWn3bfFMMJmHNc91wMpHM0/VL5aIQHDUGpvvRDZ6kM7yRSmutfgsnG00FCdNGnw+O97KFpqCai9N2p5Kibm6VsfAoWSxBsN5qCSb0GlTXUCw1RT48MAlzBU3qSakbK3+qKN4ad0U/ZaM7NT5YXUGte6o/O6AD3dUWVtY+F/gn2JwoVOyL0qC1Z97HmyrjtE0m7NNgeKOYHPfRwaLdpppbUhVOx4R4wadxNa0931ZIZVzoZLagdZRpNLi9iON1HEJhwyvr22k8OzpsS/ojy5B/c6oezQpYGtRYnhSrHeNilwiBlQN1hyIIHdUqmFihc2pBBuLH6+irGyzXQohd5+V1N42j2plUtgOVlDYEWOaMaQL9oghv6r2VwuK2M2CXC4zVG6/5LQ4ZNDqWX9EJQzEaTZc7SgaOSBTk7SQVRSTYXNyDRHgtG41PIi59q6gI/+EZ/IB4W+C5PFn6zGbYBQfFb6FP1w+Ga6hw8HFSZ4SajYzHJcnRmcXi5q81bh0PLB5v9zR/2Q0RtSEdpDYOLj7h8FT1UQVt8j2ZfZZOHNNL3EnaU/wAZiUhuO4H3LnXV1VKQiTNe2ehj0h/dWSk8xlXONCaADbQCmn1qszhEMkGhp7+5Tiy3bbcmxcancVjSMTZdj8yIjw5vEXVkjhbnsdfSw7hf4KjqMz2jdc92ntRUXFTCbkYL3qTpU+9GgQc4m9gLX1dTbtpz2pTMvDnEjTipRoznmrvyXjYS6jilsOqm1iKhSyudKUW2cABt1INUyyjlY9t0RhQ8JjVL4jUT1i041zmAbaqsv3BbI+S+ZN88H14ny16fJlM/egevE+WpwzE9o6BfQZet3La/uzmqUzwPXifLUv3YzAHnQfXifLWOzaRjXQQdAq4kqBcrZnyZzX34HrxPlrw+TGap58D14ny12zNGPhxcoNCb3N9So9bU1IJ5rXfusmfvwPXifLUInkvnNj5cf54ny1lG2ZOI43JNOAuUK9xdYDvW3Z5Kpql3wD/7Iny1MeS6aGj4HrxPlraOswb8Prcm+o5hVzrDEIqdNgW/Hkvm/vwPXifLXh8lUyNHQK8XxPlrU2YznsOTAvp9BWkW1W5Pkqmz6cD14ny18PJRNffgevE+WtMMRLxnDfRRfLAmpW6/dVNDR8D14ny1W/yUzZ9OX9eJ8pcbZimu3LayMT/AMG5zvfVeDyTTf35f14nyloJLyfTDZfqy6FXMTZ76f0JWWPKv7hY3TMvLwK1O5WTTaBg4fFa6U6BxmsILoVT+J9P6FVNdAY7iKOhWAHnP/wCiCm52O5LiYHpG6kF3Gg8VioUGq6/jfkymYjA1r4IvW74ny0mg+R6bHpy/rxPlKtPRLLsweEWLgrWQqkk8u4XPtp4LbwfI9NtcT1kv/qRPlIg+SabpZ8vp9+Jz/wDEhZxkMFlswc87TQch+qqm5WrzZdIk/JhMMYG54Nh99/y0M/yWTJcTngevE+Wisxo5E2DcoqDLrejyNzdT/El/9SL8pXw/JDNj05f/AFInylzZxjIMqrTJ1st1C8lc1tfA9eJ8tTf5LZn78D14ny0ttjNHM5jC3V2eIXzMOJYCCO80+tFv5nyQzTvTl/XifLVUPyQTYHny/rxPlI0wdHPpiRLRs7jXj8R4qGVdDd5Hpun/AMkv/qRflKv9zc5/5Jf14nykaYJ//9k="/>
          <p:cNvSpPr>
            <a:spLocks noChangeAspect="1" noChangeArrowheads="1"/>
          </p:cNvSpPr>
          <p:nvPr/>
        </p:nvSpPr>
        <p:spPr bwMode="auto">
          <a:xfrm>
            <a:off x="63500" y="-879475"/>
            <a:ext cx="2524125" cy="18097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244" name="Picture 4" descr="http://1.bp.blogspot.com/-yOS2P3nnu2A/Ta4T-dmiBMI/AAAAAAAAAGs/7W-dUOCCzzw/s1600/cris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645024"/>
            <a:ext cx="3725799" cy="2682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Datos a Considerar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r>
              <a:rPr lang="en-US" dirty="0" smtClean="0"/>
              <a:t>Un </a:t>
            </a:r>
            <a:r>
              <a:rPr lang="en-US" dirty="0" err="1" smtClean="0"/>
              <a:t>empleado</a:t>
            </a:r>
            <a:r>
              <a:rPr lang="en-US" dirty="0" smtClean="0"/>
              <a:t> </a:t>
            </a:r>
            <a:r>
              <a:rPr lang="en-US" dirty="0" err="1" smtClean="0"/>
              <a:t>comprometido</a:t>
            </a:r>
            <a:r>
              <a:rPr lang="en-US" dirty="0"/>
              <a:t> </a:t>
            </a:r>
            <a:r>
              <a:rPr lang="en-US" dirty="0" smtClean="0"/>
              <a:t>con la </a:t>
            </a:r>
            <a:r>
              <a:rPr lang="en-US" dirty="0" err="1" smtClean="0"/>
              <a:t>organizaci</a:t>
            </a:r>
            <a:r>
              <a:rPr lang="es-ES_tradnl" dirty="0" err="1" smtClean="0"/>
              <a:t>ón</a:t>
            </a:r>
            <a:r>
              <a:rPr lang="es-ES_tradnl" dirty="0" smtClean="0"/>
              <a:t> puede ser </a:t>
            </a:r>
            <a:r>
              <a:rPr lang="es-ES_tradnl" b="1" i="1" dirty="0" smtClean="0"/>
              <a:t>un 20% más productivo </a:t>
            </a:r>
            <a:r>
              <a:rPr lang="es-ES_tradnl" dirty="0" smtClean="0"/>
              <a:t>que el empleado promedio y solo representa un 13% de probabilidad que abandonen la empresa. Sin embargo solamente el </a:t>
            </a:r>
            <a:r>
              <a:rPr lang="es-ES_tradnl" b="1" i="1" dirty="0" smtClean="0"/>
              <a:t>6% de la base laboral </a:t>
            </a:r>
            <a:r>
              <a:rPr lang="es-ES_tradnl" dirty="0" smtClean="0"/>
              <a:t>está altamente  comprometida.</a:t>
            </a:r>
            <a:endParaRPr lang="es-ES_tradnl" dirty="0"/>
          </a:p>
        </p:txBody>
      </p:sp>
      <p:pic>
        <p:nvPicPr>
          <p:cNvPr id="22530" name="Picture 2" descr="http://t1.gstatic.com/images?q=tbn:ANd9GcRYJCQXIb2NaBdov_Itua7F7OSnhvamRYX7UQiKYCAOZ1q5tZ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21088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err="1" smtClean="0"/>
              <a:t>Evadir</a:t>
            </a:r>
            <a:r>
              <a:rPr lang="en-US" dirty="0" smtClean="0"/>
              <a:t> la </a:t>
            </a:r>
            <a:r>
              <a:rPr lang="en-US" dirty="0" err="1" smtClean="0"/>
              <a:t>Responsabilidad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 produce al </a:t>
            </a:r>
            <a:r>
              <a:rPr lang="en-US" sz="3200" dirty="0" err="1" smtClean="0"/>
              <a:t>ocupar</a:t>
            </a:r>
            <a:r>
              <a:rPr lang="en-US" sz="3200" dirty="0" smtClean="0"/>
              <a:t> </a:t>
            </a:r>
            <a:r>
              <a:rPr lang="en-US" sz="3200" dirty="0" err="1" smtClean="0"/>
              <a:t>excusas</a:t>
            </a:r>
            <a:r>
              <a:rPr lang="en-US" sz="3200" dirty="0" smtClean="0"/>
              <a:t> </a:t>
            </a:r>
            <a:r>
              <a:rPr lang="en-US" sz="3200" dirty="0" err="1" smtClean="0"/>
              <a:t>socialmente</a:t>
            </a:r>
            <a:r>
              <a:rPr lang="en-US" sz="3200" dirty="0" smtClean="0"/>
              <a:t> </a:t>
            </a:r>
            <a:r>
              <a:rPr lang="en-US" sz="3200" dirty="0" err="1" smtClean="0"/>
              <a:t>aceptables</a:t>
            </a:r>
            <a:r>
              <a:rPr lang="en-US" sz="3200" dirty="0" smtClean="0"/>
              <a:t> </a:t>
            </a:r>
            <a:r>
              <a:rPr lang="en-US" sz="3200" dirty="0" err="1" smtClean="0"/>
              <a:t>por</a:t>
            </a:r>
            <a:r>
              <a:rPr lang="en-US" sz="3200" dirty="0" smtClean="0"/>
              <a:t> no </a:t>
            </a:r>
            <a:r>
              <a:rPr lang="en-US" sz="3200" dirty="0" err="1" smtClean="0"/>
              <a:t>alcanzar</a:t>
            </a:r>
            <a:r>
              <a:rPr lang="en-US" sz="3200" dirty="0" smtClean="0"/>
              <a:t> los </a:t>
            </a:r>
            <a:r>
              <a:rPr lang="en-US" sz="3200" dirty="0" err="1" smtClean="0"/>
              <a:t>objetivos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Provoca</a:t>
            </a:r>
            <a:r>
              <a:rPr lang="en-US" sz="3200" dirty="0" smtClean="0"/>
              <a:t> la p</a:t>
            </a:r>
            <a:r>
              <a:rPr lang="es-ES_tradnl" sz="3200" dirty="0" err="1" smtClean="0"/>
              <a:t>érdida</a:t>
            </a:r>
            <a:r>
              <a:rPr lang="es-ES_tradnl" sz="3200" dirty="0" smtClean="0"/>
              <a:t> de respeto de los subalternos.</a:t>
            </a:r>
          </a:p>
          <a:p>
            <a:r>
              <a:rPr lang="es-ES_tradnl" sz="3200" dirty="0" smtClean="0"/>
              <a:t>Disminuye la productividad                           del equipo de trabajo.</a:t>
            </a:r>
            <a:endParaRPr lang="es-ES_tradnl" sz="3200" dirty="0"/>
          </a:p>
        </p:txBody>
      </p:sp>
      <p:sp>
        <p:nvSpPr>
          <p:cNvPr id="21506" name="AutoShape 2" descr="data:image/jpeg;base64,/9j/4AAQSkZJRgABAQAAAQABAAD/2wCEAAkGBhQSERUUExQUFRQWGBcYFRcYFRQXGBgZFRYXFRgWFBgXHSYfFxojGhcVHy8gJCcpLCwtFR8xNTAqNSYrLCkBCQoKDgwOGg8PGiwkHBwpKSkpKSkpKSkpKSksKSwpKSksKSkpKSkpKSkpKSwsLCkpLCkpLCkpKSkpKSkpKSwqKf/AABEIALQA8AMBIgACEQEDEQH/xAAcAAACAgMBAQAAAAAAAAAAAAAABAUGAQMHAgj/xABFEAABAwEFAwYLBwQCAAcAAAABAAIRAwQFEiExQVFhBiJxgZHRExUyM3OSobGywfAHI0JSU2JyFKLh8YLSFiQ0Q4Ojwv/EABoBAAIDAQEAAAAAAAAAAAAAAAABAgMEBQb/xAAnEQACAgICAgICAQUAAAAAAAAAAQIRAyESMQRBEyJRYXEjMkKBkf/aAAwDAQACEQMRAD8A67dt20jRpk06ZJYwk4G580cE14qo/pU/UZ3LF1eYpejZ8ITaAFfFVH9Kn6jO5Hiqj+lT9RncmkIAV8VUf0qfqM7keKqP6VP1GdyaQgBXxVR/Sp+ozuR4qo/pU/UZ3JpCAFfFVH9Kn6jO5Hiqj+lT9RncmkIAV8VUf0qfqM7keKqP6VP1GdyaQgBTxXR/Sp+ozuWPFlH9Kn6jO5NuXGeXv2i1KtV9GhUdSo0zhc+m6Kjj+bF+FkkDeVGUqJxg5M6sbLQxYRTpF0TAYyYO05aLW6jQGRpUx/wpmOmNNma+fm2x5a1/hqjnMLudjdnibk5rpmYGmogr1TvytUY5pq1HODWiC92c5jCSZaCA4ECJzlVfL+i74P2d08YWLEWgUjBgkMYQDprHAqicteU7HvNCztY1rSAXsa3E92wNI0bl166BVBv2jV7PZxSaQ5lRmESBLcUtOE6gg75zPBLWOu3nVIwtguA2Nac4HVDct6hkyPjosx4oqWxm2Xm+mcIc574zzOFo1yzEnbJ4QouvyvfTeQ53hQ4A4QS3JwxABwPlcQNQYXmtXcQ6BJdM5xqfJnZoc9ABxC01uYGwW5MaOaIxEOdMZHCwaTtVUf2XSX4LfyT5XMFVjzL2OhlRj8Lsh+Js5io0nSIcB1Ls9msdB7Q5tOkWkSCGMgg6HRfON31HuBJ8HgP5mOjLiSD2K9cj/tDZZB4Oo/HT3CThO9muX7VZDJxdPopyYuSuPZ1nxVR/Sp+ozuWfFVH9Kn6jO5R9z8rrNaR91VaT+U813YdVMhy1Jp9GNprsW8VUf0qfqM7keKqP6VP1GdyaQmIV8VUf0qfqM7keKqP6VP1GdyaQgBXxVR/Sp+ozuS15XZSFGoRTpghj4OBsjmnTJSaVvXzFX0b/AISgDF1eYpejZ8ITaUurzFL0bPhCbQAIQhAAhCEACEIQAIQhAAhCEAQnLK3uo2Gu+n5zBhpxrjqEU2AbjicF82W2gH1fBMccIccxo4sbz3iSMsnHFM7oXe/tRrg2J1KTLyHGIkMpuaXOzyEHCJ/cuGWmnTpg4muAcMJwhxfhME4iMgDHk7eAKonJcjVii+NjFiLAwUmNw5Yi8uLy9zyZI2MYBhgD90kk5Rrapp1TOXkA9Bc4HsdHat9GmKbsAfiY8c1x1bMODgZ5zcgekbpWu3nGXBwh0YT/AI6wD2Kr3/Jf6I+9GkuY3c9w6ZdiHvHapm3Vob4MHMwTGwDT259MLWaGN1N52FrnDi1mFw9ZvYVssNhONz3CTM56SDMScuCG9ElB269m8WUkBg1cYA3kwDnsGXVhnYo+sW1KvN8guIadJZTaJI4QABwPEqSZZ6pyptJyILoO0y4N4HadTpos0OR9fCABoIGuwz7z8koosljkyAt95uMNBy2AZLfYrE0Avqc6dBvOz/SctPI2sw4sJ9hy9yiLWX05xa5hozJ6c8pHsVmnpFEoyjtokKN5YKk0gWuboWGP7Y0+pXcvs35cf1jPB1D960SDtcBkZ3kfPgV8+3bQBGzDMaSQToZ36dqtnI+8H0bU14MPaednrskg66wdsQoN8Hf4Fw+SJ9IoUZcl9NtDJGTmnC9szhd8wdQdoUmtadq0YWmnTBCEJiBK3r5ir6N/wlNJW9fMVfRv+EoAxdXmKXo2fCE2lLq8xS9Gz4Qm0ACEIQAIQhAAhCEACEIQAIQhAHN/tTtTWhu18mW7CwDEAeGIHLgVxCpeVVzyXPyJOZBgnU/8foZrqX2qVzjDp1e5p4NJNMdRLD2lcitFP7p+stI7Jwn2wsq3J2buoJIl7ps5rnwbRI3bgc8JPAkw7id6uV3cgi4A1PlpsSn2P2cGlUeQPLw9QAynpldQpUAM1GT3RsxJcU2VulyMpN2fNM0+S9MHQHq1PFT2FeZ3pFqYjRuxrdABvgBOssw3IAnoTjGnZ7khTkRlqu8EeROukLl/K+5PvDIInMGM52Lr1ooj8Re47gSB0agKEvm5RWZo4HYHZg9xSafYRakqZxCk4U3AgQHHC4bN2e6DoVYuS9HHVe/RrcLZj8WLLrAB6+lIX3dLqFVzHg55t/cR5OHj3IsNtNOm1gMOcZdvwjMk9kdZTnuJRFcZHTeSd4GhbmtBgVYEHRweMbQDvBmOsLqrV8/C+j4SzVmiQHAERqGPaRHESYX0Cwq3x39aMflL7WekIQtJkBK3r5ir6N/wlNJW9fMVfRv+EoAxdXmKXo2fCE2lLq8xS9Gz4Qm0ACEIQAIQsIAysJWteLG5TnuCxSvJrstOlK0T+OVXQ4hYBWUyALCysIA5d9pF0TTqA+VkWbyBUe4gdAqE9R/KVxK2OMObo7ndcjUceaCRvX0l9otlc6y42NBFIl79AcLWO8mf3YeqVwPlVdwLvCM0/EOqZjoIPDisknxyU+jdD7Y7XaLh9jlA/wBM85R4QxO/C2YG9dMYwxnHUuT/AGd38aFmbTp0nPcXvfULRMAkNGgnQaLot2cp6NSA4+Df+V4w+/L3KLX2ZsjqKJQNCXdrkt9V3+0OpQPr6lSqiadA2NEziAEmABtPzS5YBzsWW9U3lZe9Sp92MVOjniIHOeBmcIPDOTAA6kWkJrl0S94co3VXeDsjcZGRf+EdBOzilGUbZT5zy14Azhx+YzASVw38MJZRpFrWDnDOo6Bq5waZ2iYBIkTsVhuu+m1XYQWnQ5EHJwkHiCIz6dyg/wBko1X13RX+WFxC1WYlo54GJnVmW9OoXPGXbjaHtkOeOdGpiCYB3GZaPyru7bEACBvke8rlXK+7v6a0uaB91V+8YRqx2jsMbnQ6Nzim00QbUiLFiLKdMNcHNbm0ieAOfA7CARtXcuQl4urWNjn1BUcJaTEGWmIdvPHcQuQWV7SMRgtOT4iC7Lyxv2hw2QZzV9+zK9WMdUsuf6lM7wQAQN8AAzxKMMvtRk8iH1tHQ0LAKytpzwSt6+Yq+jf8JTSVvXzFX0b/AISgDF1eYpejZ8ITaUurzFL0bPhCalAGULzjC9SgASN6WrCyB5R0TdSqAJKq942sl2L6jcoydGnxsXyTIyrajiiU9Z6kjVRdoEmd62UKhVSpHoJY046LZdFqnmnq+akwq7cD5qdRViCuj0ee8mCjkaRlCEJmcRvv/wBNWyn7t+W/mnJfOtqs2MmcjA6wJhw4iWwvpWtTDmlp0IIPQclxHlbyXdRqPjMNaTGzCyYjtb1TuKzZ4vTRs8WSVpnv7K7LgoV3RMvgOjXCSCOoqVqzb6xogUsLM3VHsxlsnSmJBc4wdoA4lavswZ/5BwOZ8LUk/wAg0qVddVGnM02kkzMEHtCqff6OhFXHXZz6w8tKtltD6LhU8G2OY4guDHAFpkGJgtJbs02FdOuq2iuxlUOlpEt2ZHo2quWu4mVTDGhvBrAO07VY7ssOBjWzkBl8z196OSb0icYcY/Z2/wCBu8n4WZRJybIMF0GMUCYnU7ulUOwiq+pVFUscaksJfTOkg8wmARLQYEjMzK6E+niHuURabtY53OBDvzNJa49JGvWm7u0GNKmmRlyckqFDEcRl73VHQcPOeIdBEENgkYdFL3bdFOm6aTAxsk5ACS7UkDZoAOHFbLJc7G6ZneVIsownTl2R+sP7RpoVc5bXQKtCSM2HED0a9oVipjelb6H3DwNTAHW4D3SptaKE6kclvy6HWPBWYC6i8ta/QjTSBmCM9fy65p3kVeZ8a0SCcL+ZGw80SRHST1qVvSxBlWpY3Qadoh1M/kfMsLuhwidxS32Z8nHOttN7xnQa97xsFTzYYOj5BQS2XeTHjC/TO1NWVgLK2HDBK3r5ir6N/wAJTSVvXzFX0b/hKAMXV5il6Nnwharxtsc0GDtPckbPe+GjTAGeBgmf2hJtrS8Yjmc/rcq5SRqw4W3bG29fTOa2i8HtGs9IlDRktFV4ULNHFS9ETe/KFzKg8IebsOgz+ayamIZZ/wCUXvYW1qZa5sg/UqnsNexvDXOxM0Y87vyv49yqcnZ0/HwxlGo6ZY3rLG5Qkqd5uf8AgE8Cpy6ruc/N2TeG1NOyzL/SjctE1yesZa3EdXadCmAvNPQL0tS0eayTc5OTMoQhMrMEKKv65W12TA8IzNhgdbTvBEiDvUssOCTV6Gm07RyzktZ/6e2WqzaNcG1mDPKDhe3PbDmFWh9EHYnrzuWXCqwDwgfiM7WEYXgcS2D1JUFUONdnUw5OS0R9eGjIR/jUryLTuP0FrvMnLLa0R16IFVrnAEQSMgY+ioVs3pX2b7PWJMDUgx/n62KOvW0vpFpcOY/I6812oOewp2tjZTJpNaah8mTDW/ufvA1jbEbVF2K7fuSyq99Vxfic55zcTm4gbBJyGyENaBVbfpE5d9UuAOzYVJhijbpoYRB2fXuUpCnHoy5n9tGJXmpBGewjtle8S1kjbplKbKRQWenie/IOMYiTkA0RP7QAtvIWwAU31yINoe6oN/gySWTukZ9YVKuutarxqOsz8NKkH1G1nsDsb6bHFuEYsm4shlv6l1miwAAAQAAABoANgUoU9lPlT/xNiEIVphBK3r5ir6N/wlNJW9fMVfRv+EoArtnp/ds/i34VG3jafBVqTnTgLsJ4YhAJ61KWbzbM/wALfhCR5RXd4Wg5p2hZX+TsYWrV+yaq1MlG1a5lRvJblB4Zhp1cqtM4Xjflk7rTVaJT01ZfDFwk0zZRrDFEmVst9hDmOEA9I29a00XAEHJPm1sLTmE9UObcZJxELss7BHNb2CB8lNmuBAnM6D59C5eOUlaq7DTPgmzqAC8wYzcRA6grpyepFokkuJzLiST1kqEZW9E/J8aVfJJ/6LnRPNHQF7S9iqy1MLUnZ56Sp0ZQhCZEEIQgDyVVaoio5u4mOgaewhWsqt3tTw1ifzAH2R8lXPo1eK6k0R9poSWz9ZKEtzTinMQciOCsFsqQO35KIqgE55bzkAOE9aoOrCTF/wCsqEYZMbdNqkqDcgdBl9SoWnftnaDJAaDgNSWlkjIjFMSCpKyX3Z6pAp16RO5r2k5GYgHgmk/ZZP0kTFmdmndRsUSx/O1y2Z69aeoVDGfWhMyyX5N31qvBOY+tDtWcfs6p+slor1MjG2N2+FJkDZyKus021ahbHhXktkQcMuIO+CXGJ2Cdqs6102wAPrL6C2K6MVFUjlzlydghCFIiCVvXzFX0b/hKaSt6+Yq+jf8ACUAV+zvimz+DfhC3xISpoHwVPOOYzTXyQtFkpBp8px6ys1bOzCCcLsrHKaymz12V2ZB0MfHa09vvTrb3GGTBTHL1gNkfG7m7y7VoHWFU7JdVaqAHOazLyGkYusn5Kptxk0jfFrJjTfZsvPlIS7C2S7Y0a9ikrhu2vVGOo7A3Y0eV1nYFm67oYzyWgbzqT0kqx0X4WgQjje2Ny4Kl2RNh5OUWaDPfJJlWWjZ4ZhbtjM7tqjLNZzB6Sp2g3mjgFOCM/k5HrY3YK0Ow7wpNRYEEHam2W0bcvctEX6OLljbtDSFor2kMbiOnD5KJtXKAzDABvJz6stFMpSbJyV4ZaGnQg9BB9yqlovhzzDnZEZNECT0bVXbbeuBzXjKcTc4h2DVpzycRMcQlZJQL7b+UFOi7C+ekCQOlVu2X6K1dolgkOwgGXZQ7PPMZbozVYvu3nEwkS0lpbG6JEgf5SNuvd1KvRc1sMBDqkNzLTLedtAzUZbRfjjxaZcq9XLXL627dFC31dRtLMJcQ3UMBwzltO1N2msWgDIgnXpO72rUbWDkDBjf9bll9nXw62isU/swskyY1HNxvdBy1g6Kw3TyJo0xIZSa3Uw0T2nMLQ62hpzdmejLh2qQsV4CMyewj6CndlvClcUkPtsoAJpkxtBM9m5PWWtPT7clDeMQOgH2ce5M0bSSJEZkQdAe3fG78SSM+TvZJOq+/btj3CElScX1Wwci4AZ7uc+dhGvatdR5Mhup0OpGuccBOQyUlc9jz8JGwtYNwJGJ3WQB0NVkVydGXI+MRu1Xi+g8O8qm+BH5XDIwdgIgxvBUo29Wbeb0pOtTDmkHQ/LRRT27Xa7AFoZz2rLYyoCJGa9KtsrOY2QSCnKF9ERjCRHiTCVvXzFX0b/hK2UbS12h6lqvXzFX0b/hKCJUKF6NqUmhrswA09LQGn3JO0XqygwucdNBtJOQA6SlrfZ/BYajRzXNbjjYcIh3yVZvTF4am52bGva49AcJWbkekxQVJLotlazPqNFSrGLVrB5LJ2cTvKWs9hAeDGknrU+8YmjcMurUHsIUba5bmEoxphGVpxRtZTh87HAO69qkadAEe1RtC0TSpuIIEuy3iZ7JlMtruOYVlEGpNbHqbg0ynbM8Fo2ZKJaZz4KSp5AKKdGfLH/o8gBKtrwtrK6sMrg0LXm2G4iTDdY2CdR0a9qhX0c4M6ayfYVPXlV+6edYaTGwxsPTooCQGsIMgZA7S2AWTxwEDqUiqSpmaFONNR9a6qBtVPnOH5KocOiozvBVlwQ4HpUZbqA+9P7GHraao90IoSIS82y6h/EnsJHzS1paDaMJ8ktDD/wAslJ22hnR4MHtMpC1UZq/8m+wz7wEiaMWKpUq2Z9acTPDVmgDIhjKkB07RIdPCEk21kGMjtEHIjYRwVi5I0/B2Sm3TnVT21XlR9/8AJ8tmpRBLZksE8w6yz9s5x9CE4e0aMOdx0xalbmuiIjPLoy7O5Om1tA5pGWueXT0aquUqJBnI8M9giZ2n2ZKRNUuLTGFzTmcgYAyGRh23tVKRu+ZtEkx2JwESMidg0k59G1SdE5xIEATw4nrERtUVQZhzDsMwM4k7SIBk7+tS113cXmTIZqBlJMzLyNTPZCkk3pGaeStskrBRxmc8JGp1wwDHAmVYKbYEJSz04EDRMgrVCHFHPnNyZsKh7S7DVjZ2qUqVfeAOkqLvFsvJ3JsgMVNBOmeexR9W0Yjrl0hSVF2JnQo11AYtB2BJgSdmJIBW613gRTqNOcsfG/yStbWBhaNJSVtdDamIEc10dYKZFo9MswfRaCJ5jR/aq0+7xTqYH+QfIMTA/KVaLtfzG/xb8IWbysAcJjNZ5K+jrYsjjoUs9GGw09R0/wAKBtXKizCoabsRc0wQGmCelb6vKBtMEQSRIzVQu2g+tXrOIwuLmRloDlOfQqrbo24cMrbydFzpW/w2bWuI2CIHVKTvLlKKBa00n4i4Nw5CJyzRYruLDvjvSnKmyTWoP2PqUwe3VWy0iailKvRI2i213gBpFMcBqdgJOxWG7LcXjC4APAzHzbvCUq2P64rLGHKRpt2jiCotGWajNaJCtTKxTeV5ZXOmvHb1r1JUkUdLZi01hhLT+KQejaomvSIp4doyHEtl7O0Y29YXptpNQPmBUpkYgCDzTJa4RqMiJG4rZixMP5hDh0sOKPYR1q6jnzlbGaIDgCFF6sq9Dx/9tVqk7IILmjTVvQ76I6kmKUOqje+ep5NT/wDSCNitss/PZwAHYox9Hnz+8e//AErBaKfP6B71FWqlAncQexwPySZKzF1mKUbnVB/eT800a2SWsrYDh+9x7f8AS9VEXQiHvyjTY19Z3MDAXOc3LIcNCTp0lc2Zy9tESH0W55Ncx0jPKTEFWD7Tb8hrLK085xFSrwAP3beknnHoaqJVo0hTblUFSDM+SSDx0bG6SCIKFFMHkkumdV+ze3/1tN9SoZqsfz27AH5scBuMOGZObeK6VRpwFwvkZysbY6tlxU6bWOdUp1qjZa51KrgDTU2OwObiDtwcN67o0RluU0lHoi5OXYw0odVWoBea9UMY55zDQTG87B7u1MDFCvjtGAaUxid/NwkDqaf7+C8eUXHil+TzC2lUqOzc8kk7ycyejP2JylTyCXYBY8n4d4Xiz0pqLNd2GrTTljp85zkgFr1fmOC8W44qZI2sd8JReGhPFFM/cv8A4P8AhKfsTNVkMMZ/FvuC3G24hAz39wUdQALWzOjdvAKRsjQMlQdbgoxTZVrJZHEv8IAKjXknc5hJgt6o7E5ZbpAfIETt/wAqZvGyhxBifrYUpaLAcPNc4DbmoJ0aVm5LvsWpPDq5ot5xDcTnxzRuB/cdU+662ktcRiI0J2dAGixdNkFPMbdVK4QhSszZMlOl6I4GMvrrXprNZ6kxUpbYBWio7d7VIipmQUvabSWwYlv4t+e1aLXanMc2fJOpThALZ2fUKyKM2XLekQloshp121GEQ4/duP7jz7O/9lTy2flew/mgylKmA6BwjoOY9mS9tsjS11NwBY6RBzBB2f5WLNRLC1pJdHkuPlETo47SDGe0HParTKerMcmO/aOwiPeAUtQdiq1PSx6tOm3vXuwn7mkd7Gz16pS6Kkvqu31q3seW+9p7Emhjzs3OPV2JK2UJB6D7k4wrxWGSiwIZj8x+4e3X/t2rXeFvbSpvqv8AJYMR3ncBxJgDpXtzcnAatJjtxD3qvcoJtDqdJvmwS+p/IZNaf4yT0wkM5rWL7RXdVqeU9+J26ScmjgAIHAIvqzta5oAcSQ05HIZuyIjU4co3bVY7ZY2srU6bRpLj2HVVe+Ld97UblqyDuwa9uft3px7IPSG74vupaKVFlRzqngw4AvptDv3NFQZvGEs1g56bT2D7LuUX9TYg15mrZ4pPO1zI+6ed/NGH/wCNcgq1D4MUTRmq2q+Moc1z2hhZhb+MPa2BpsjIKe+zu9/6S3McTFGsBSqboeZY47sLsOewOKm+xI7oCo++K2WHt6TkOwJ4yJ4e/wCSiAMT46+tDJEpQpYaLWr21eq+gXmkgBW3u57FLU8mlQ1qM1OhTLPISQEbeB5vSin5h/8AF3wleLa7TpWyoyKDh+x3wlHsTK+y83BoENyAG3YBxW6nfLwcmt/u70IVdI0/LOuzceUDz+FnY7/stXjx86N/u71hCXFFanL8h46fub/d3r23lBUGxvYe9CEcUNzl+T2eUdT8tPsd/wBlFXlbXValBzjHg6vhAG5Bxa0gB+0tEnIEIQnSIKb/ACOV70c8EFrIPB2zaM15st6vaIhpHGe9CFMqvRubfb9zf7u9Bvt8+SzYdHbOvdIQhMLNFK83BjWw2AIGs6k714o24tLiA3nOc466uMnbvWUIC2exebtzfb3odebtzfb3oQkFsU8OcTjlnE9U/XUtL2gkmNdVhCQ7ZEVbiYapqFz5IjVsDoyUEzkJRmTUrHnNcZNKCWnKeZpmUIQhNkxU5NUjVxmcWKi6eb/7YIjTRwIxb8I0hbf/AA3RNVziCcRMtMRnqNJ37ZzKEKTEmW6nfTw0NhsAACcU5CBOeZy1Wmz3k5rphvXPehCAsZq368/hZ2O71hl+vH4Wdju9CEDs1eNnYphvt7023lJUiMLOx3/ZCEIVitW93EyQ32963VL9eWluFkEEaO2iPzLCEBZ//9k="/>
          <p:cNvSpPr>
            <a:spLocks noChangeAspect="1" noChangeArrowheads="1"/>
          </p:cNvSpPr>
          <p:nvPr/>
        </p:nvSpPr>
        <p:spPr bwMode="auto">
          <a:xfrm>
            <a:off x="63500" y="-833438"/>
            <a:ext cx="2286000" cy="1714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21508" name="Picture 4" descr="http://addictionmaster.net/wp-content/uploads/2012/10/blamin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77072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lo ocasiona</a:t>
            </a:r>
            <a:r>
              <a:rPr lang="en-US" dirty="0" smtClean="0"/>
              <a:t>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Internos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 hay </a:t>
            </a:r>
            <a:r>
              <a:rPr lang="en-US" dirty="0" err="1" smtClean="0"/>
              <a:t>madurez</a:t>
            </a:r>
            <a:r>
              <a:rPr lang="en-US" dirty="0" smtClean="0"/>
              <a:t> </a:t>
            </a:r>
            <a:r>
              <a:rPr lang="en-US" dirty="0" err="1" smtClean="0"/>
              <a:t>emocional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Inseguridad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Temor</a:t>
            </a:r>
            <a:r>
              <a:rPr lang="en-US" dirty="0" smtClean="0"/>
              <a:t> a la </a:t>
            </a:r>
            <a:r>
              <a:rPr lang="en-US" dirty="0" err="1" smtClean="0"/>
              <a:t>reprensi</a:t>
            </a:r>
            <a:r>
              <a:rPr lang="es-ES_tradnl" dirty="0" err="1" smtClean="0"/>
              <a:t>ón</a:t>
            </a:r>
            <a:r>
              <a:rPr lang="es-ES_tradnl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capacitado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puesto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Exceso</a:t>
            </a:r>
            <a:r>
              <a:rPr lang="en-US" dirty="0" smtClean="0"/>
              <a:t> de </a:t>
            </a:r>
            <a:r>
              <a:rPr lang="en-US" dirty="0" err="1" smtClean="0"/>
              <a:t>delegación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Externos</a:t>
            </a:r>
            <a:endParaRPr lang="en-US" dirty="0" smtClean="0"/>
          </a:p>
          <a:p>
            <a:pPr lvl="1"/>
            <a:r>
              <a:rPr lang="en-US" dirty="0" smtClean="0"/>
              <a:t>Mala </a:t>
            </a:r>
            <a:r>
              <a:rPr lang="en-US" dirty="0" err="1" smtClean="0"/>
              <a:t>gesti</a:t>
            </a:r>
            <a:r>
              <a:rPr lang="es-ES_tradnl" dirty="0" err="1" smtClean="0"/>
              <a:t>ón</a:t>
            </a:r>
            <a:r>
              <a:rPr lang="es-ES_tradnl" dirty="0" smtClean="0"/>
              <a:t> de reclutamiento.</a:t>
            </a:r>
          </a:p>
          <a:p>
            <a:pPr lvl="1"/>
            <a:r>
              <a:rPr lang="es-ES_tradnl" dirty="0" smtClean="0"/>
              <a:t>Falta de recursos.</a:t>
            </a:r>
            <a:endParaRPr lang="en-US" dirty="0" smtClean="0"/>
          </a:p>
          <a:p>
            <a:pPr lvl="1"/>
            <a:r>
              <a:rPr lang="en-US" dirty="0" err="1" smtClean="0"/>
              <a:t>Jefatura</a:t>
            </a:r>
            <a:r>
              <a:rPr lang="en-US" dirty="0" smtClean="0"/>
              <a:t> no </a:t>
            </a:r>
            <a:r>
              <a:rPr lang="en-US" dirty="0" err="1" smtClean="0"/>
              <a:t>tolerante</a:t>
            </a:r>
            <a:r>
              <a:rPr lang="en-US" dirty="0" smtClean="0"/>
              <a:t> o </a:t>
            </a:r>
            <a:r>
              <a:rPr lang="en-US" dirty="0" err="1" smtClean="0"/>
              <a:t>perfeccionista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 que dice la Biblia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 Y Dios le </a:t>
            </a:r>
            <a:r>
              <a:rPr lang="en-US" dirty="0" err="1" smtClean="0"/>
              <a:t>dijo</a:t>
            </a:r>
            <a:r>
              <a:rPr lang="en-US" dirty="0" smtClean="0"/>
              <a:t>: ¿Qui</a:t>
            </a:r>
            <a:r>
              <a:rPr lang="es-ES_tradnl" dirty="0" err="1" smtClean="0"/>
              <a:t>én</a:t>
            </a:r>
            <a:r>
              <a:rPr lang="es-ES_tradnl" dirty="0" smtClean="0"/>
              <a:t> te enseñó que estabas desnudo</a:t>
            </a:r>
            <a:r>
              <a:rPr lang="en-US" dirty="0" smtClean="0"/>
              <a:t>? ¿Has </a:t>
            </a:r>
            <a:r>
              <a:rPr lang="en-US" dirty="0" err="1" smtClean="0"/>
              <a:t>comido</a:t>
            </a:r>
            <a:r>
              <a:rPr lang="en-US" dirty="0" smtClean="0"/>
              <a:t> del </a:t>
            </a:r>
            <a:r>
              <a:rPr lang="en-US" dirty="0" err="1" smtClean="0"/>
              <a:t>árbol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mand</a:t>
            </a:r>
            <a:r>
              <a:rPr lang="es-ES_tradnl" dirty="0" smtClean="0"/>
              <a:t>é no comieses</a:t>
            </a:r>
            <a:r>
              <a:rPr lang="en-US" dirty="0" smtClean="0"/>
              <a:t>? Y el hombre </a:t>
            </a:r>
            <a:r>
              <a:rPr lang="en-US" dirty="0" err="1" smtClean="0"/>
              <a:t>respondi</a:t>
            </a:r>
            <a:r>
              <a:rPr lang="es-ES_tradnl" dirty="0" smtClean="0"/>
              <a:t>ó: </a:t>
            </a:r>
            <a:r>
              <a:rPr lang="es-ES_tradnl" b="1" i="1" dirty="0" smtClean="0"/>
              <a:t>La mujer que me diste </a:t>
            </a:r>
            <a:r>
              <a:rPr lang="es-ES_tradnl" dirty="0" smtClean="0"/>
              <a:t>por compañera me dio del árbol, y yo comí. Entonces Jehová Dios dijo a la mujer: ¿Qué es lo que has hecho? Y dijo la mujer</a:t>
            </a:r>
            <a:r>
              <a:rPr lang="es-ES_tradnl" b="1" i="1" dirty="0" smtClean="0"/>
              <a:t>: la serpiente me engañó </a:t>
            </a:r>
            <a:r>
              <a:rPr lang="es-ES_tradnl" dirty="0" smtClean="0"/>
              <a:t>y comí?</a:t>
            </a:r>
          </a:p>
          <a:p>
            <a:pPr lvl="1"/>
            <a:r>
              <a:rPr lang="es-ES_tradnl" dirty="0" smtClean="0"/>
              <a:t>Génesis 3:11-13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2. No Delegar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Una buena administración se mide cuando el Gerente está ausente.</a:t>
            </a:r>
          </a:p>
          <a:p>
            <a:r>
              <a:rPr lang="es-ES_tradnl" dirty="0" smtClean="0"/>
              <a:t>Las llamadas frecuentes al Gerente en vacaciones es un mal síntoma.</a:t>
            </a:r>
          </a:p>
          <a:p>
            <a:r>
              <a:rPr lang="es-ES_tradnl" dirty="0" smtClean="0"/>
              <a:t>El Gerente se vuelve un operativo más.</a:t>
            </a:r>
          </a:p>
          <a:p>
            <a:r>
              <a:rPr lang="es-ES_tradnl" dirty="0" smtClean="0"/>
              <a:t>Se pierde la gestión estratégica del puesto.</a:t>
            </a:r>
          </a:p>
          <a:p>
            <a:r>
              <a:rPr lang="es-ES_tradnl" dirty="0" smtClean="0"/>
              <a:t>Representa un alto costo para la empresa.</a:t>
            </a:r>
          </a:p>
          <a:p>
            <a:r>
              <a:rPr lang="es-ES_tradnl" dirty="0" smtClean="0"/>
              <a:t>Produce agotamiento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s-ES_tradnl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9458" name="Picture 2" descr="http://t3.gstatic.com/images?q=tbn:ANd9GcQ0l30nDhpNV8L8J8Q_0oqi8BMHGMY5gq6g7hciDHEhcExYugX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79" y="1844818"/>
            <a:ext cx="3250540" cy="2135734"/>
          </a:xfrm>
          <a:prstGeom prst="rect">
            <a:avLst/>
          </a:prstGeom>
          <a:noFill/>
        </p:spPr>
      </p:pic>
      <p:pic>
        <p:nvPicPr>
          <p:cNvPr id="19460" name="Picture 4" descr="http://t3.gstatic.com/images?q=tbn:ANd9GcQhdQJW5_PCuRzmbdFt_kwdtuvbv0Yt8us--_f7ebgXLBcAu8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5" y="4077072"/>
            <a:ext cx="3141726" cy="2244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1217</TotalTime>
  <Words>2161</Words>
  <Application>Microsoft Office PowerPoint</Application>
  <PresentationFormat>On-screen Show (4:3)</PresentationFormat>
  <Paragraphs>219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Civic</vt:lpstr>
      <vt:lpstr>Errores Gerenciales que Afectan la Productividad</vt:lpstr>
      <vt:lpstr>El Arte de Gerenciar</vt:lpstr>
      <vt:lpstr>La Gerencia del Recurso Humano</vt:lpstr>
      <vt:lpstr>La Gerencia </vt:lpstr>
      <vt:lpstr>Datos a Considerar</vt:lpstr>
      <vt:lpstr>Evadir la Responsabilidad</vt:lpstr>
      <vt:lpstr>¿Qué lo ocasiona?</vt:lpstr>
      <vt:lpstr>Lo que dice la Biblia</vt:lpstr>
      <vt:lpstr>2. No Delegar </vt:lpstr>
      <vt:lpstr>¿Qué lo ocasiona?</vt:lpstr>
      <vt:lpstr>La Delegación en el A.T.</vt:lpstr>
      <vt:lpstr>3. No Promover el Desarrollo  del Equipo de Trabajo</vt:lpstr>
      <vt:lpstr>¿Qué lo ocasiona?</vt:lpstr>
      <vt:lpstr>4. Enfocarse en los Resultados  y no en las Motivaciones</vt:lpstr>
      <vt:lpstr>¿Qué lo ocasiona?</vt:lpstr>
      <vt:lpstr>Meditando en la Palabra</vt:lpstr>
      <vt:lpstr>Meditando en la Palabra</vt:lpstr>
      <vt:lpstr>5. Dirigir a todos de la misma forma</vt:lpstr>
      <vt:lpstr>Liderazgo Situacional</vt:lpstr>
      <vt:lpstr>Meditando en la Palabra</vt:lpstr>
      <vt:lpstr>6. Olvidarse de los Objetivos</vt:lpstr>
      <vt:lpstr>Evalúe el uso del Tiempo en  función del logro de los Objetivos</vt:lpstr>
      <vt:lpstr>Gerente Funcional o Estratégico</vt:lpstr>
      <vt:lpstr>Meditando en la Palabra</vt:lpstr>
      <vt:lpstr>7. Actuar como Compañero  y no como Gerente</vt:lpstr>
      <vt:lpstr>Qué lo promueve?</vt:lpstr>
      <vt:lpstr>Para Recordar</vt:lpstr>
      <vt:lpstr>8. Tolerante con la Irresponsabilidad.</vt:lpstr>
      <vt:lpstr>Meditando en la Palabra</vt:lpstr>
      <vt:lpstr>9. Falta de Inducción </vt:lpstr>
      <vt:lpstr>Consecuencias</vt:lpstr>
      <vt:lpstr>10. No afilar la Sierra</vt:lpstr>
      <vt:lpstr>Meditando en la Palabra</vt:lpstr>
      <vt:lpstr>11. No predicar con el Ejemplo</vt:lpstr>
      <vt:lpstr>Meditando en la Palabra</vt:lpstr>
      <vt:lpstr>Errores  que impiden la productividad espiritual</vt:lpstr>
      <vt:lpstr>Perder de vista nuestro propósito</vt:lpstr>
      <vt:lpstr>Las consecuencias</vt:lpstr>
      <vt:lpstr>¿Cómo identifico el valor del dinero en mi vida?</vt:lpstr>
      <vt:lpstr>El engaño de las riquezas</vt:lpstr>
      <vt:lpstr>No se puede servir a dos Señores</vt:lpstr>
      <vt:lpstr>La falsa seguridad</vt:lpstr>
      <vt:lpstr>Son inciertas</vt:lpstr>
      <vt:lpstr>Son inútiles para la Salvación</vt:lpstr>
      <vt:lpstr>No nos pertenecen</vt:lpstr>
      <vt:lpstr>El Verdadero Proveedor</vt:lpstr>
      <vt:lpstr>Nuestra Verdadera Confianza</vt:lpstr>
      <vt:lpstr>Por medio de Jesucristo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Errores Gerenciales que Afectan la Productividad</dc:title>
  <dc:creator>Karla de Hasbun</dc:creator>
  <cp:lastModifiedBy>Karla de Hasbun</cp:lastModifiedBy>
  <cp:revision>17</cp:revision>
  <dcterms:created xsi:type="dcterms:W3CDTF">2012-12-11T16:28:18Z</dcterms:created>
  <dcterms:modified xsi:type="dcterms:W3CDTF">2012-12-13T16:50:08Z</dcterms:modified>
</cp:coreProperties>
</file>